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1" r:id="rId5"/>
    <p:sldId id="270" r:id="rId6"/>
    <p:sldId id="261" r:id="rId7"/>
    <p:sldId id="262" r:id="rId8"/>
    <p:sldId id="263" r:id="rId9"/>
    <p:sldId id="274" r:id="rId10"/>
    <p:sldId id="275" r:id="rId11"/>
    <p:sldId id="276" r:id="rId12"/>
    <p:sldId id="265" r:id="rId13"/>
    <p:sldId id="264" r:id="rId14"/>
    <p:sldId id="272" r:id="rId15"/>
    <p:sldId id="273" r:id="rId16"/>
    <p:sldId id="269" r:id="rId17"/>
  </p:sldIdLst>
  <p:sldSz cx="14630400" cy="8229600"/>
  <p:notesSz cx="8229600" cy="14630400"/>
  <p:embeddedFontLst>
    <p:embeddedFont>
      <p:font typeface="Arial Black" panose="020B0A04020102020204" pitchFamily="34" charset="0"/>
      <p:bold r:id="rId19"/>
    </p:embeddedFont>
    <p:embeddedFont>
      <p:font typeface="DejaVu Sans Mono" panose="020B0609030804020204" pitchFamily="49" charset="0"/>
      <p:regular r:id="rId20"/>
      <p:bold r:id="rId21"/>
      <p:italic r:id="rId22"/>
      <p:boldItalic r:id="rId23"/>
    </p:embeddedFont>
    <p:embeddedFont>
      <p:font typeface="Merriweather" panose="00000500000000000000" pitchFamily="2" charset="0"/>
      <p:regular r:id="rId24"/>
      <p:bold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09151B"/>
    <a:srgbClr val="09171F"/>
    <a:srgbClr val="E6F3EB"/>
    <a:srgbClr val="D9D0CD"/>
    <a:srgbClr val="F8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72" y="4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8D380-1094-08CE-7205-32B9C0E5D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D21744-537E-3381-C605-0C4DE19209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B6957F-6B53-F9B0-BF59-BE266714E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E1974-5BA9-D350-915E-4103EC55B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45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A8FB6-E4F6-8D8A-8867-F4043826A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EF0FD5-9551-9798-875F-F0CD0FAF60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454A1C-0331-58AF-C661-539381313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9BCE6-A6DA-AF9F-F72C-A4DA05506A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01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0BB14-7BC9-84FE-180F-A1C63D2CC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1D625D-5955-EE9A-279E-74C6919DB0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6F022E-2CE7-4822-D52D-E332BF544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2E21A-A24F-4FCE-A64B-C1B77CE3F9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93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E50D8-3C39-2D53-B2B3-19160CE40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C6AB86-83C2-C060-D837-4881FCF38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6B5BEF-6B88-4B83-7C3D-5560168FB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F6D85-26C4-781B-90C6-C0C96A58B9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43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2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5.xml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18" Type="http://schemas.openxmlformats.org/officeDocument/2006/relationships/tags" Target="../tags/tag27.xml"/><Relationship Id="rId3" Type="http://schemas.openxmlformats.org/officeDocument/2006/relationships/tags" Target="../tags/tag12.xml"/><Relationship Id="rId21" Type="http://schemas.openxmlformats.org/officeDocument/2006/relationships/tags" Target="../tags/tag30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tags" Target="../tags/tag26.xml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20" Type="http://schemas.openxmlformats.org/officeDocument/2006/relationships/tags" Target="../tags/tag29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24" Type="http://schemas.openxmlformats.org/officeDocument/2006/relationships/image" Target="../media/image22.png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23" Type="http://schemas.openxmlformats.org/officeDocument/2006/relationships/notesSlide" Target="../notesSlides/notesSlide6.xml"/><Relationship Id="rId10" Type="http://schemas.openxmlformats.org/officeDocument/2006/relationships/tags" Target="../tags/tag19.xml"/><Relationship Id="rId19" Type="http://schemas.openxmlformats.org/officeDocument/2006/relationships/tags" Target="../tags/tag28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Relationship Id="rId22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96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77462" y="3759368"/>
            <a:ext cx="10475476" cy="6748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altLang="zh-CN" sz="4400" dirty="0" err="1">
                <a:solidFill>
                  <a:schemeClr val="bg1"/>
                </a:solidFill>
                <a:latin typeface="Arial Black" panose="020B0A04020102020204" pitchFamily="34" charset="0"/>
              </a:rPr>
              <a:t>Internetkommunikation</a:t>
            </a:r>
            <a:r>
              <a:rPr lang="en-US" altLang="zh-CN" sz="44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  <a:p>
            <a:pPr>
              <a:lnSpc>
                <a:spcPts val="5300"/>
              </a:lnSpc>
            </a:pPr>
            <a:r>
              <a:rPr lang="en-US" altLang="zh-CN" sz="4400" dirty="0">
                <a:solidFill>
                  <a:schemeClr val="bg1"/>
                </a:solidFill>
                <a:latin typeface="Arial Black" panose="020B0A04020102020204" pitchFamily="34" charset="0"/>
              </a:rPr>
              <a:t>Gruppe 4</a:t>
            </a:r>
          </a:p>
          <a:p>
            <a:pPr marL="0" indent="0" algn="l">
              <a:lnSpc>
                <a:spcPts val="5300"/>
              </a:lnSpc>
              <a:buNone/>
            </a:pPr>
            <a:endParaRPr lang="en-US" sz="4250" dirty="0">
              <a:latin typeface="Arial Black" panose="020B0A040201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77462" y="6112701"/>
            <a:ext cx="874316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Cen</a:t>
            </a:r>
            <a:r>
              <a:rPr lang="en-US" altLang="zh-CN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Sizhe       Cheng Wenhao   Yang Zewen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Wang Yanan    Lin </a:t>
            </a:r>
            <a:r>
              <a:rPr lang="en-US" altLang="zh-CN" sz="2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Jingsong</a:t>
            </a:r>
            <a:r>
              <a:rPr lang="en-US" altLang="zh-CN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      Ying Rui</a:t>
            </a:r>
            <a:endParaRPr lang="zh-CN" altLang="en-US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图片 6" descr="图标&#10;&#10;AI 生成的内容可能不正确。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4020" y1="39583" x2="24020" y2="39583"/>
                        <a14:backgroundMark x1="36765" y1="38542" x2="36765" y2="38542"/>
                        <a14:backgroundMark x1="49510" y1="59896" x2="49510" y2="59896"/>
                        <a14:backgroundMark x1="57353" y1="40104" x2="57353" y2="40104"/>
                        <a14:backgroundMark x1="71078" y1="38542" x2="71078" y2="385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86883" y="435411"/>
            <a:ext cx="1943100" cy="182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BF81F-2E85-B160-ECBA-27BCFA897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447FFE1-437A-44B0-9972-1AF99E7F829D}"/>
              </a:ext>
            </a:extLst>
          </p:cNvPr>
          <p:cNvSpPr/>
          <p:nvPr/>
        </p:nvSpPr>
        <p:spPr>
          <a:xfrm>
            <a:off x="4545985" y="370061"/>
            <a:ext cx="5538430" cy="6748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Arial Black" panose="020B0A04020102020204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Nachrichtenprotokoll</a:t>
            </a:r>
            <a:endParaRPr lang="en-US" sz="4250" dirty="0">
              <a:latin typeface="Arial Black" panose="020B0A040201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2DA407-5CE9-29AC-C8B6-EF761A4AE22A}"/>
              </a:ext>
            </a:extLst>
          </p:cNvPr>
          <p:cNvSpPr txBox="1"/>
          <p:nvPr/>
        </p:nvSpPr>
        <p:spPr>
          <a:xfrm>
            <a:off x="6111730" y="1341896"/>
            <a:ext cx="2406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C-S-C</a:t>
            </a:r>
            <a:endParaRPr lang="zh-CN" altLang="en-US" sz="4000" b="1" dirty="0">
              <a:solidFill>
                <a:schemeClr val="bg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758C37FE-CB4C-9C24-80A7-AAAF7DEB4C86}"/>
              </a:ext>
            </a:extLst>
          </p:cNvPr>
          <p:cNvSpPr/>
          <p:nvPr/>
        </p:nvSpPr>
        <p:spPr>
          <a:xfrm>
            <a:off x="3909337" y="2346771"/>
            <a:ext cx="2013261" cy="17104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4E9FD365-F440-40A4-FD22-C30B82C2C81B}"/>
              </a:ext>
            </a:extLst>
          </p:cNvPr>
          <p:cNvSpPr/>
          <p:nvPr/>
        </p:nvSpPr>
        <p:spPr>
          <a:xfrm rot="10800000">
            <a:off x="4520626" y="2710152"/>
            <a:ext cx="2041675" cy="17104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26E4A347-D607-47DB-8C4D-6E2C76C7CCB7}"/>
              </a:ext>
            </a:extLst>
          </p:cNvPr>
          <p:cNvSpPr/>
          <p:nvPr/>
        </p:nvSpPr>
        <p:spPr>
          <a:xfrm>
            <a:off x="3908948" y="3094523"/>
            <a:ext cx="2013262" cy="17104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FCCB146-E894-C04B-DA9C-AF41D842AC39}"/>
              </a:ext>
            </a:extLst>
          </p:cNvPr>
          <p:cNvSpPr txBox="1"/>
          <p:nvPr/>
        </p:nvSpPr>
        <p:spPr>
          <a:xfrm>
            <a:off x="7006289" y="2678238"/>
            <a:ext cx="617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</a:t>
            </a:r>
            <a:endParaRPr lang="zh-CN" altLang="en-US" sz="3600" b="1" dirty="0">
              <a:solidFill>
                <a:schemeClr val="bg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25" name="流程图: 决策 24">
            <a:extLst>
              <a:ext uri="{FF2B5EF4-FFF2-40B4-BE49-F238E27FC236}">
                <a16:creationId xmlns:a16="http://schemas.microsoft.com/office/drawing/2014/main" id="{F52383FE-2877-0708-DE01-A311FD0D9621}"/>
              </a:ext>
            </a:extLst>
          </p:cNvPr>
          <p:cNvSpPr/>
          <p:nvPr/>
        </p:nvSpPr>
        <p:spPr>
          <a:xfrm>
            <a:off x="6668538" y="2432295"/>
            <a:ext cx="1267967" cy="1138219"/>
          </a:xfrm>
          <a:prstGeom prst="flowChartDecision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29FA290-72DD-8FB8-F456-08B3DD1D739B}"/>
              </a:ext>
            </a:extLst>
          </p:cNvPr>
          <p:cNvSpPr txBox="1"/>
          <p:nvPr/>
        </p:nvSpPr>
        <p:spPr>
          <a:xfrm>
            <a:off x="2696681" y="2801349"/>
            <a:ext cx="636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C1</a:t>
            </a:r>
            <a:endParaRPr lang="zh-CN" altLang="en-US" sz="2800" b="1" dirty="0">
              <a:solidFill>
                <a:schemeClr val="bg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D44FCC0-832E-B4BF-7BA5-37738F9BB107}"/>
              </a:ext>
            </a:extLst>
          </p:cNvPr>
          <p:cNvSpPr/>
          <p:nvPr/>
        </p:nvSpPr>
        <p:spPr>
          <a:xfrm>
            <a:off x="2473233" y="2478818"/>
            <a:ext cx="1083061" cy="113821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1F5AC42C-30B2-88F0-1524-E25E58B58C2A}"/>
              </a:ext>
            </a:extLst>
          </p:cNvPr>
          <p:cNvSpPr/>
          <p:nvPr/>
        </p:nvSpPr>
        <p:spPr>
          <a:xfrm>
            <a:off x="8163086" y="2715824"/>
            <a:ext cx="1921330" cy="17104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0A08CB8-8227-5E68-4114-2523D312B188}"/>
              </a:ext>
            </a:extLst>
          </p:cNvPr>
          <p:cNvSpPr txBox="1"/>
          <p:nvPr/>
        </p:nvSpPr>
        <p:spPr>
          <a:xfrm>
            <a:off x="11272197" y="2754825"/>
            <a:ext cx="636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C2</a:t>
            </a:r>
            <a:endParaRPr lang="zh-CN" altLang="en-US" sz="2800" b="1" dirty="0">
              <a:solidFill>
                <a:schemeClr val="bg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471D505-D20D-E8D8-A24D-5175F239513F}"/>
              </a:ext>
            </a:extLst>
          </p:cNvPr>
          <p:cNvSpPr/>
          <p:nvPr/>
        </p:nvSpPr>
        <p:spPr>
          <a:xfrm>
            <a:off x="11048749" y="2432294"/>
            <a:ext cx="1083061" cy="113821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7F5E6D64-FE3E-8D9C-05BD-1E58EEDF9DB9}"/>
              </a:ext>
            </a:extLst>
          </p:cNvPr>
          <p:cNvSpPr/>
          <p:nvPr/>
        </p:nvSpPr>
        <p:spPr>
          <a:xfrm rot="10800000">
            <a:off x="8682445" y="3022393"/>
            <a:ext cx="1985555" cy="171049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0E76E179-B021-557B-5545-0133A61E7393}"/>
              </a:ext>
            </a:extLst>
          </p:cNvPr>
          <p:cNvSpPr/>
          <p:nvPr/>
        </p:nvSpPr>
        <p:spPr>
          <a:xfrm rot="10800000">
            <a:off x="4545985" y="3456047"/>
            <a:ext cx="2041675" cy="17104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7579042-5C7D-9FA9-8827-DC88D1FB63C6}"/>
              </a:ext>
            </a:extLst>
          </p:cNvPr>
          <p:cNvGrpSpPr/>
          <p:nvPr/>
        </p:nvGrpSpPr>
        <p:grpSpPr>
          <a:xfrm>
            <a:off x="247382" y="490528"/>
            <a:ext cx="2767381" cy="400110"/>
            <a:chOff x="247382" y="490528"/>
            <a:chExt cx="2767381" cy="400110"/>
          </a:xfrm>
        </p:grpSpPr>
        <p:sp>
          <p:nvSpPr>
            <p:cNvPr id="37" name="箭头: 右 36">
              <a:extLst>
                <a:ext uri="{FF2B5EF4-FFF2-40B4-BE49-F238E27FC236}">
                  <a16:creationId xmlns:a16="http://schemas.microsoft.com/office/drawing/2014/main" id="{5C3A5164-88CC-AA78-F92C-8A5CB34CC4FE}"/>
                </a:ext>
              </a:extLst>
            </p:cNvPr>
            <p:cNvSpPr/>
            <p:nvPr/>
          </p:nvSpPr>
          <p:spPr>
            <a:xfrm>
              <a:off x="247382" y="536435"/>
              <a:ext cx="841189" cy="308296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0D2FC45-43ED-9840-CFDA-91B78FB377D5}"/>
                </a:ext>
              </a:extLst>
            </p:cNvPr>
            <p:cNvSpPr txBox="1"/>
            <p:nvPr/>
          </p:nvSpPr>
          <p:spPr>
            <a:xfrm>
              <a:off x="1139355" y="490528"/>
              <a:ext cx="18754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ED7D3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Translation</a:t>
              </a:r>
              <a:endParaRPr lang="zh-CN" altLang="en-US" sz="2000" dirty="0">
                <a:solidFill>
                  <a:srgbClr val="ED7D31"/>
                </a:solidFill>
                <a:latin typeface="DejaVu Sans Mono" panose="020B0609030804020204" pitchFamily="49" charset="0"/>
                <a:cs typeface="DejaVu Sans Mono" panose="020B0609030804020204" pitchFamily="49" charset="0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3208819-52EE-BA18-C2E6-E7C7FDEC8841}"/>
              </a:ext>
            </a:extLst>
          </p:cNvPr>
          <p:cNvGrpSpPr/>
          <p:nvPr/>
        </p:nvGrpSpPr>
        <p:grpSpPr>
          <a:xfrm>
            <a:off x="247382" y="1013114"/>
            <a:ext cx="2767381" cy="400110"/>
            <a:chOff x="247382" y="490528"/>
            <a:chExt cx="2767381" cy="400110"/>
          </a:xfrm>
        </p:grpSpPr>
        <p:sp>
          <p:nvSpPr>
            <p:cNvPr id="42" name="箭头: 右 41">
              <a:extLst>
                <a:ext uri="{FF2B5EF4-FFF2-40B4-BE49-F238E27FC236}">
                  <a16:creationId xmlns:a16="http://schemas.microsoft.com/office/drawing/2014/main" id="{98FEF5FB-F560-1EC1-C53A-7A95A5B28821}"/>
                </a:ext>
              </a:extLst>
            </p:cNvPr>
            <p:cNvSpPr/>
            <p:nvPr/>
          </p:nvSpPr>
          <p:spPr>
            <a:xfrm>
              <a:off x="247382" y="536435"/>
              <a:ext cx="841189" cy="308296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FFE45C0-8455-BB2E-7E5C-D68C15E18C1A}"/>
                </a:ext>
              </a:extLst>
            </p:cNvPr>
            <p:cNvSpPr txBox="1"/>
            <p:nvPr/>
          </p:nvSpPr>
          <p:spPr>
            <a:xfrm>
              <a:off x="1139355" y="490528"/>
              <a:ext cx="18754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6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Message</a:t>
              </a:r>
              <a:endParaRPr lang="zh-CN" altLang="en-US" sz="2000" dirty="0">
                <a:solidFill>
                  <a:schemeClr val="accent6"/>
                </a:solidFill>
                <a:latin typeface="DejaVu Sans Mono" panose="020B0609030804020204" pitchFamily="49" charset="0"/>
                <a:cs typeface="DejaVu Sans Mono" panose="020B0609030804020204" pitchFamily="49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F032382D-9648-1479-5D55-1A0F3891D601}"/>
              </a:ext>
            </a:extLst>
          </p:cNvPr>
          <p:cNvGrpSpPr/>
          <p:nvPr/>
        </p:nvGrpSpPr>
        <p:grpSpPr>
          <a:xfrm>
            <a:off x="247382" y="1581607"/>
            <a:ext cx="2716597" cy="400110"/>
            <a:chOff x="247382" y="490528"/>
            <a:chExt cx="2716597" cy="400110"/>
          </a:xfrm>
        </p:grpSpPr>
        <p:sp>
          <p:nvSpPr>
            <p:cNvPr id="45" name="箭头: 右 44">
              <a:extLst>
                <a:ext uri="{FF2B5EF4-FFF2-40B4-BE49-F238E27FC236}">
                  <a16:creationId xmlns:a16="http://schemas.microsoft.com/office/drawing/2014/main" id="{46737DED-FFDC-2DE3-2C66-8D50AD679D70}"/>
                </a:ext>
              </a:extLst>
            </p:cNvPr>
            <p:cNvSpPr/>
            <p:nvPr/>
          </p:nvSpPr>
          <p:spPr>
            <a:xfrm>
              <a:off x="247382" y="536435"/>
              <a:ext cx="841189" cy="308296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275EE377-6785-B477-8D25-6CE12512F06B}"/>
                </a:ext>
              </a:extLst>
            </p:cNvPr>
            <p:cNvSpPr txBox="1"/>
            <p:nvPr/>
          </p:nvSpPr>
          <p:spPr>
            <a:xfrm>
              <a:off x="1088571" y="490528"/>
              <a:ext cx="18754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4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ACK</a:t>
              </a:r>
              <a:endParaRPr lang="zh-CN" altLang="en-US" sz="2000" dirty="0">
                <a:solidFill>
                  <a:schemeClr val="accent4"/>
                </a:solidFill>
                <a:latin typeface="DejaVu Sans Mono" panose="020B0609030804020204" pitchFamily="49" charset="0"/>
                <a:cs typeface="DejaVu Sans Mono" panose="020B0609030804020204" pitchFamily="49" charset="0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A746ED5B-DD21-0227-505D-6D9715BF0A85}"/>
              </a:ext>
            </a:extLst>
          </p:cNvPr>
          <p:cNvSpPr txBox="1"/>
          <p:nvPr/>
        </p:nvSpPr>
        <p:spPr>
          <a:xfrm>
            <a:off x="-64115" y="4564376"/>
            <a:ext cx="24069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_S_</a:t>
            </a:r>
          </a:p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C_ _C</a:t>
            </a:r>
          </a:p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</a:t>
            </a:r>
            <a:endParaRPr lang="zh-CN" altLang="en-US" sz="4000" b="1" dirty="0">
              <a:solidFill>
                <a:schemeClr val="bg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363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1A2D3-18D0-7457-E1CF-383A121F5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405E2C3-E605-ABC6-0754-F0DB53E82572}"/>
              </a:ext>
            </a:extLst>
          </p:cNvPr>
          <p:cNvSpPr/>
          <p:nvPr/>
        </p:nvSpPr>
        <p:spPr>
          <a:xfrm>
            <a:off x="4545985" y="370061"/>
            <a:ext cx="5538430" cy="6748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Arial Black" panose="020B0A04020102020204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Nachrichtenprotokoll</a:t>
            </a:r>
            <a:endParaRPr lang="en-US" sz="4250" dirty="0">
              <a:latin typeface="Arial Black" panose="020B0A040201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4C70BFB-16B7-73E9-12A3-AEE9926825B9}"/>
              </a:ext>
            </a:extLst>
          </p:cNvPr>
          <p:cNvSpPr txBox="1"/>
          <p:nvPr/>
        </p:nvSpPr>
        <p:spPr>
          <a:xfrm>
            <a:off x="6111730" y="1341896"/>
            <a:ext cx="2406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C-S-C</a:t>
            </a:r>
            <a:endParaRPr lang="zh-CN" altLang="en-US" sz="4000" b="1" dirty="0">
              <a:solidFill>
                <a:schemeClr val="bg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6AEAC271-7590-64D1-3A10-0AB71C93358B}"/>
              </a:ext>
            </a:extLst>
          </p:cNvPr>
          <p:cNvSpPr/>
          <p:nvPr/>
        </p:nvSpPr>
        <p:spPr>
          <a:xfrm rot="19657101">
            <a:off x="4126507" y="3820884"/>
            <a:ext cx="2013261" cy="17104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2532E1A0-CAFC-2649-8B48-581ADD0FB002}"/>
              </a:ext>
            </a:extLst>
          </p:cNvPr>
          <p:cNvSpPr/>
          <p:nvPr/>
        </p:nvSpPr>
        <p:spPr>
          <a:xfrm rot="8837714">
            <a:off x="4767844" y="3820884"/>
            <a:ext cx="2041675" cy="17104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BED1175C-88F8-9E7C-820A-ACBF35E497B4}"/>
              </a:ext>
            </a:extLst>
          </p:cNvPr>
          <p:cNvSpPr/>
          <p:nvPr/>
        </p:nvSpPr>
        <p:spPr>
          <a:xfrm rot="2137255">
            <a:off x="4407443" y="5787704"/>
            <a:ext cx="2013262" cy="17104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3A96E0F-EC8A-8649-28D2-8470DFB4246B}"/>
              </a:ext>
            </a:extLst>
          </p:cNvPr>
          <p:cNvSpPr txBox="1"/>
          <p:nvPr/>
        </p:nvSpPr>
        <p:spPr>
          <a:xfrm>
            <a:off x="7006289" y="2678238"/>
            <a:ext cx="617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</a:t>
            </a:r>
            <a:endParaRPr lang="zh-CN" altLang="en-US" sz="3600" b="1" dirty="0">
              <a:solidFill>
                <a:schemeClr val="bg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25" name="流程图: 决策 24">
            <a:extLst>
              <a:ext uri="{FF2B5EF4-FFF2-40B4-BE49-F238E27FC236}">
                <a16:creationId xmlns:a16="http://schemas.microsoft.com/office/drawing/2014/main" id="{C167CB7A-FA78-3ADB-1832-9985EF92FAC5}"/>
              </a:ext>
            </a:extLst>
          </p:cNvPr>
          <p:cNvSpPr/>
          <p:nvPr/>
        </p:nvSpPr>
        <p:spPr>
          <a:xfrm>
            <a:off x="6668538" y="2432295"/>
            <a:ext cx="1267967" cy="1138219"/>
          </a:xfrm>
          <a:prstGeom prst="flowChartDecision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213CF36-733C-9A82-5162-CDB7E97FECD9}"/>
              </a:ext>
            </a:extLst>
          </p:cNvPr>
          <p:cNvSpPr txBox="1"/>
          <p:nvPr/>
        </p:nvSpPr>
        <p:spPr>
          <a:xfrm>
            <a:off x="3126041" y="4726589"/>
            <a:ext cx="636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C1</a:t>
            </a:r>
            <a:endParaRPr lang="zh-CN" altLang="en-US" sz="2800" b="1" dirty="0">
              <a:solidFill>
                <a:schemeClr val="bg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BEB3D26-6E5A-2BF3-0DB8-C5D31DCF465B}"/>
              </a:ext>
            </a:extLst>
          </p:cNvPr>
          <p:cNvSpPr/>
          <p:nvPr/>
        </p:nvSpPr>
        <p:spPr>
          <a:xfrm>
            <a:off x="2902593" y="4404058"/>
            <a:ext cx="1083061" cy="113821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41C51E78-9A50-2F30-2EC1-A9AA3F8EDE5F}"/>
              </a:ext>
            </a:extLst>
          </p:cNvPr>
          <p:cNvSpPr/>
          <p:nvPr/>
        </p:nvSpPr>
        <p:spPr>
          <a:xfrm rot="19510703">
            <a:off x="8239495" y="5691043"/>
            <a:ext cx="1921330" cy="17104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40D0F98-059B-FF3D-FF51-F8936BEF6EB4}"/>
              </a:ext>
            </a:extLst>
          </p:cNvPr>
          <p:cNvSpPr txBox="1"/>
          <p:nvPr/>
        </p:nvSpPr>
        <p:spPr>
          <a:xfrm>
            <a:off x="10868194" y="4718185"/>
            <a:ext cx="636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C2</a:t>
            </a:r>
            <a:endParaRPr lang="zh-CN" altLang="en-US" sz="2800" b="1" dirty="0">
              <a:solidFill>
                <a:schemeClr val="bg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8E5EB85-EC65-7FE1-4361-E2C8F8A8ED8C}"/>
              </a:ext>
            </a:extLst>
          </p:cNvPr>
          <p:cNvSpPr/>
          <p:nvPr/>
        </p:nvSpPr>
        <p:spPr>
          <a:xfrm>
            <a:off x="10644746" y="4395654"/>
            <a:ext cx="1083061" cy="113821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8574133-ACE1-3E7C-3B93-3EA02A542149}"/>
              </a:ext>
            </a:extLst>
          </p:cNvPr>
          <p:cNvGrpSpPr/>
          <p:nvPr/>
        </p:nvGrpSpPr>
        <p:grpSpPr>
          <a:xfrm>
            <a:off x="247382" y="490528"/>
            <a:ext cx="2767381" cy="400110"/>
            <a:chOff x="247382" y="490528"/>
            <a:chExt cx="2767381" cy="400110"/>
          </a:xfrm>
        </p:grpSpPr>
        <p:sp>
          <p:nvSpPr>
            <p:cNvPr id="37" name="箭头: 右 36">
              <a:extLst>
                <a:ext uri="{FF2B5EF4-FFF2-40B4-BE49-F238E27FC236}">
                  <a16:creationId xmlns:a16="http://schemas.microsoft.com/office/drawing/2014/main" id="{562B383C-CA8B-2D46-AA63-4646F56C896F}"/>
                </a:ext>
              </a:extLst>
            </p:cNvPr>
            <p:cNvSpPr/>
            <p:nvPr/>
          </p:nvSpPr>
          <p:spPr>
            <a:xfrm>
              <a:off x="247382" y="536435"/>
              <a:ext cx="841189" cy="308296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6457CA0-F295-9741-4308-273095737571}"/>
                </a:ext>
              </a:extLst>
            </p:cNvPr>
            <p:cNvSpPr txBox="1"/>
            <p:nvPr/>
          </p:nvSpPr>
          <p:spPr>
            <a:xfrm>
              <a:off x="1139355" y="490528"/>
              <a:ext cx="18754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ED7D3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Translation</a:t>
              </a:r>
              <a:endParaRPr lang="zh-CN" altLang="en-US" sz="2000" dirty="0">
                <a:solidFill>
                  <a:srgbClr val="ED7D31"/>
                </a:solidFill>
                <a:latin typeface="DejaVu Sans Mono" panose="020B0609030804020204" pitchFamily="49" charset="0"/>
                <a:cs typeface="DejaVu Sans Mono" panose="020B0609030804020204" pitchFamily="49" charset="0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7130370-8DEA-EF6D-CBBA-5F9FB0E342D1}"/>
              </a:ext>
            </a:extLst>
          </p:cNvPr>
          <p:cNvGrpSpPr/>
          <p:nvPr/>
        </p:nvGrpSpPr>
        <p:grpSpPr>
          <a:xfrm>
            <a:off x="247382" y="1013114"/>
            <a:ext cx="2767381" cy="400110"/>
            <a:chOff x="247382" y="490528"/>
            <a:chExt cx="2767381" cy="400110"/>
          </a:xfrm>
        </p:grpSpPr>
        <p:sp>
          <p:nvSpPr>
            <p:cNvPr id="42" name="箭头: 右 41">
              <a:extLst>
                <a:ext uri="{FF2B5EF4-FFF2-40B4-BE49-F238E27FC236}">
                  <a16:creationId xmlns:a16="http://schemas.microsoft.com/office/drawing/2014/main" id="{6E1DABDB-77BC-948E-694F-4939C9894A53}"/>
                </a:ext>
              </a:extLst>
            </p:cNvPr>
            <p:cNvSpPr/>
            <p:nvPr/>
          </p:nvSpPr>
          <p:spPr>
            <a:xfrm>
              <a:off x="247382" y="536435"/>
              <a:ext cx="841189" cy="308296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3D279D95-E90F-6864-C0EE-C78DAB89C446}"/>
                </a:ext>
              </a:extLst>
            </p:cNvPr>
            <p:cNvSpPr txBox="1"/>
            <p:nvPr/>
          </p:nvSpPr>
          <p:spPr>
            <a:xfrm>
              <a:off x="1139355" y="490528"/>
              <a:ext cx="18754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6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Message</a:t>
              </a:r>
              <a:endParaRPr lang="zh-CN" altLang="en-US" sz="2000" dirty="0">
                <a:solidFill>
                  <a:schemeClr val="accent6"/>
                </a:solidFill>
                <a:latin typeface="DejaVu Sans Mono" panose="020B0609030804020204" pitchFamily="49" charset="0"/>
                <a:cs typeface="DejaVu Sans Mono" panose="020B0609030804020204" pitchFamily="49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FAC94703-9D4C-05C6-1BBF-52F17B6BED65}"/>
              </a:ext>
            </a:extLst>
          </p:cNvPr>
          <p:cNvGrpSpPr/>
          <p:nvPr/>
        </p:nvGrpSpPr>
        <p:grpSpPr>
          <a:xfrm>
            <a:off x="247382" y="1581607"/>
            <a:ext cx="2716597" cy="400110"/>
            <a:chOff x="247382" y="490528"/>
            <a:chExt cx="2716597" cy="400110"/>
          </a:xfrm>
        </p:grpSpPr>
        <p:sp>
          <p:nvSpPr>
            <p:cNvPr id="45" name="箭头: 右 44">
              <a:extLst>
                <a:ext uri="{FF2B5EF4-FFF2-40B4-BE49-F238E27FC236}">
                  <a16:creationId xmlns:a16="http://schemas.microsoft.com/office/drawing/2014/main" id="{7F6E34B1-5D68-C179-82DF-4754C33F701B}"/>
                </a:ext>
              </a:extLst>
            </p:cNvPr>
            <p:cNvSpPr/>
            <p:nvPr/>
          </p:nvSpPr>
          <p:spPr>
            <a:xfrm>
              <a:off x="247382" y="536435"/>
              <a:ext cx="841189" cy="308296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8A4B6219-004D-7CAA-D708-896FB3269DD3}"/>
                </a:ext>
              </a:extLst>
            </p:cNvPr>
            <p:cNvSpPr txBox="1"/>
            <p:nvPr/>
          </p:nvSpPr>
          <p:spPr>
            <a:xfrm>
              <a:off x="1088571" y="490528"/>
              <a:ext cx="18754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4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ACK</a:t>
              </a:r>
              <a:endParaRPr lang="zh-CN" altLang="en-US" sz="2000" dirty="0">
                <a:solidFill>
                  <a:schemeClr val="accent4"/>
                </a:solidFill>
                <a:latin typeface="DejaVu Sans Mono" panose="020B0609030804020204" pitchFamily="49" charset="0"/>
                <a:cs typeface="DejaVu Sans Mono" panose="020B0609030804020204" pitchFamily="49" charset="0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58AAAF5-E668-11A2-233E-1FD9D91FC2A2}"/>
              </a:ext>
            </a:extLst>
          </p:cNvPr>
          <p:cNvSpPr txBox="1"/>
          <p:nvPr/>
        </p:nvSpPr>
        <p:spPr>
          <a:xfrm>
            <a:off x="-64115" y="4564376"/>
            <a:ext cx="24069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_S_</a:t>
            </a:r>
          </a:p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C_ _C</a:t>
            </a:r>
          </a:p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</a:t>
            </a:r>
            <a:endParaRPr lang="zh-CN" altLang="en-US" sz="4000" b="1" dirty="0">
              <a:solidFill>
                <a:schemeClr val="bg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9F5CC1-8E64-CD74-2835-200320FAD8FF}"/>
              </a:ext>
            </a:extLst>
          </p:cNvPr>
          <p:cNvSpPr txBox="1"/>
          <p:nvPr/>
        </p:nvSpPr>
        <p:spPr>
          <a:xfrm>
            <a:off x="7006289" y="6119172"/>
            <a:ext cx="617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</a:t>
            </a:r>
            <a:endParaRPr lang="zh-CN" altLang="en-US" sz="3600" b="1" dirty="0">
              <a:solidFill>
                <a:schemeClr val="bg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5" name="流程图: 决策 4">
            <a:extLst>
              <a:ext uri="{FF2B5EF4-FFF2-40B4-BE49-F238E27FC236}">
                <a16:creationId xmlns:a16="http://schemas.microsoft.com/office/drawing/2014/main" id="{7612C7EB-D477-06B2-61A1-D2B5D2BD6639}"/>
              </a:ext>
            </a:extLst>
          </p:cNvPr>
          <p:cNvSpPr/>
          <p:nvPr/>
        </p:nvSpPr>
        <p:spPr>
          <a:xfrm>
            <a:off x="6668538" y="5873229"/>
            <a:ext cx="1267967" cy="1138219"/>
          </a:xfrm>
          <a:prstGeom prst="flowChartDecision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911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5985" y="370061"/>
            <a:ext cx="5538430" cy="6748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Arial Black" panose="020B0A04020102020204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Nachrichtenprotokoll</a:t>
            </a:r>
            <a:endParaRPr lang="en-US" sz="4250" dirty="0">
              <a:latin typeface="Arial Black" panose="020B0A040201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00344E-A730-2211-A0ED-9A4C567E9B0A}"/>
              </a:ext>
            </a:extLst>
          </p:cNvPr>
          <p:cNvSpPr txBox="1"/>
          <p:nvPr/>
        </p:nvSpPr>
        <p:spPr>
          <a:xfrm>
            <a:off x="6111730" y="1341896"/>
            <a:ext cx="2406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C-S-C</a:t>
            </a:r>
            <a:endParaRPr lang="zh-CN" altLang="en-US" sz="4000" b="1" dirty="0">
              <a:solidFill>
                <a:schemeClr val="bg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7F8BCE73-760B-5650-729E-537832A94DC2}"/>
              </a:ext>
            </a:extLst>
          </p:cNvPr>
          <p:cNvSpPr/>
          <p:nvPr/>
        </p:nvSpPr>
        <p:spPr>
          <a:xfrm>
            <a:off x="3909337" y="2346771"/>
            <a:ext cx="2013261" cy="17104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E17DCDCD-F138-3E95-C9FC-A5B170DCD9F4}"/>
              </a:ext>
            </a:extLst>
          </p:cNvPr>
          <p:cNvSpPr/>
          <p:nvPr/>
        </p:nvSpPr>
        <p:spPr>
          <a:xfrm rot="10800000">
            <a:off x="4520626" y="2710152"/>
            <a:ext cx="2041675" cy="17104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E1A33651-966F-00D6-E234-20F87899F865}"/>
              </a:ext>
            </a:extLst>
          </p:cNvPr>
          <p:cNvSpPr/>
          <p:nvPr/>
        </p:nvSpPr>
        <p:spPr>
          <a:xfrm>
            <a:off x="3908948" y="3094523"/>
            <a:ext cx="2013262" cy="17104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10FD03F-36F0-B42A-F90A-1FC6FC692B42}"/>
              </a:ext>
            </a:extLst>
          </p:cNvPr>
          <p:cNvSpPr txBox="1"/>
          <p:nvPr/>
        </p:nvSpPr>
        <p:spPr>
          <a:xfrm>
            <a:off x="7006289" y="2678238"/>
            <a:ext cx="617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</a:t>
            </a:r>
            <a:endParaRPr lang="zh-CN" altLang="en-US" sz="3600" b="1" dirty="0">
              <a:solidFill>
                <a:schemeClr val="bg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25" name="流程图: 决策 24">
            <a:extLst>
              <a:ext uri="{FF2B5EF4-FFF2-40B4-BE49-F238E27FC236}">
                <a16:creationId xmlns:a16="http://schemas.microsoft.com/office/drawing/2014/main" id="{122A650B-3179-20CA-A236-0690DF581B34}"/>
              </a:ext>
            </a:extLst>
          </p:cNvPr>
          <p:cNvSpPr/>
          <p:nvPr/>
        </p:nvSpPr>
        <p:spPr>
          <a:xfrm>
            <a:off x="6668538" y="2432295"/>
            <a:ext cx="1267967" cy="1138219"/>
          </a:xfrm>
          <a:prstGeom prst="flowChartDecision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1E86FFE-60AA-188A-2C85-B097ACDC8266}"/>
              </a:ext>
            </a:extLst>
          </p:cNvPr>
          <p:cNvSpPr txBox="1"/>
          <p:nvPr/>
        </p:nvSpPr>
        <p:spPr>
          <a:xfrm>
            <a:off x="2696681" y="2801349"/>
            <a:ext cx="636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C1</a:t>
            </a:r>
            <a:endParaRPr lang="zh-CN" altLang="en-US" sz="2800" b="1" dirty="0">
              <a:solidFill>
                <a:schemeClr val="bg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CD1F511-971F-7823-A0CB-D151B7870EFC}"/>
              </a:ext>
            </a:extLst>
          </p:cNvPr>
          <p:cNvSpPr/>
          <p:nvPr/>
        </p:nvSpPr>
        <p:spPr>
          <a:xfrm>
            <a:off x="2473233" y="2478818"/>
            <a:ext cx="1083061" cy="113821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868A9975-8880-BDCF-420F-90BCD6863C32}"/>
              </a:ext>
            </a:extLst>
          </p:cNvPr>
          <p:cNvSpPr/>
          <p:nvPr/>
        </p:nvSpPr>
        <p:spPr>
          <a:xfrm>
            <a:off x="8163086" y="2715824"/>
            <a:ext cx="1921330" cy="17104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1E82CEF-8960-4E20-5EC2-2D79CD4EDEA2}"/>
              </a:ext>
            </a:extLst>
          </p:cNvPr>
          <p:cNvSpPr txBox="1"/>
          <p:nvPr/>
        </p:nvSpPr>
        <p:spPr>
          <a:xfrm>
            <a:off x="11272197" y="2754825"/>
            <a:ext cx="636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C2</a:t>
            </a:r>
            <a:endParaRPr lang="zh-CN" altLang="en-US" sz="2800" b="1" dirty="0">
              <a:solidFill>
                <a:schemeClr val="bg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C5854A9-6102-30CF-8BA3-81B0C4DC7D35}"/>
              </a:ext>
            </a:extLst>
          </p:cNvPr>
          <p:cNvSpPr/>
          <p:nvPr/>
        </p:nvSpPr>
        <p:spPr>
          <a:xfrm>
            <a:off x="11048749" y="2432294"/>
            <a:ext cx="1083061" cy="113821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D6A3D6A4-1E0E-CB10-2CCE-EF8362BF0A5D}"/>
              </a:ext>
            </a:extLst>
          </p:cNvPr>
          <p:cNvSpPr/>
          <p:nvPr/>
        </p:nvSpPr>
        <p:spPr>
          <a:xfrm rot="10800000">
            <a:off x="8682445" y="3022393"/>
            <a:ext cx="1985555" cy="171049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9C78FC29-FD33-C290-7982-DB50E63D8194}"/>
              </a:ext>
            </a:extLst>
          </p:cNvPr>
          <p:cNvSpPr/>
          <p:nvPr/>
        </p:nvSpPr>
        <p:spPr>
          <a:xfrm rot="10800000">
            <a:off x="4545985" y="3456047"/>
            <a:ext cx="2041675" cy="17104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B886D40-8BC4-8659-2BE5-8F15786303D0}"/>
              </a:ext>
            </a:extLst>
          </p:cNvPr>
          <p:cNvGrpSpPr/>
          <p:nvPr/>
        </p:nvGrpSpPr>
        <p:grpSpPr>
          <a:xfrm>
            <a:off x="247382" y="490528"/>
            <a:ext cx="2767381" cy="400110"/>
            <a:chOff x="247382" y="490528"/>
            <a:chExt cx="2767381" cy="400110"/>
          </a:xfrm>
        </p:grpSpPr>
        <p:sp>
          <p:nvSpPr>
            <p:cNvPr id="37" name="箭头: 右 36">
              <a:extLst>
                <a:ext uri="{FF2B5EF4-FFF2-40B4-BE49-F238E27FC236}">
                  <a16:creationId xmlns:a16="http://schemas.microsoft.com/office/drawing/2014/main" id="{92EF82C7-D9AE-EA86-82C0-5AC894A3272A}"/>
                </a:ext>
              </a:extLst>
            </p:cNvPr>
            <p:cNvSpPr/>
            <p:nvPr/>
          </p:nvSpPr>
          <p:spPr>
            <a:xfrm>
              <a:off x="247382" y="536435"/>
              <a:ext cx="841189" cy="308296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77D8783-4058-8ECF-B0A6-A586283B3865}"/>
                </a:ext>
              </a:extLst>
            </p:cNvPr>
            <p:cNvSpPr txBox="1"/>
            <p:nvPr/>
          </p:nvSpPr>
          <p:spPr>
            <a:xfrm>
              <a:off x="1139355" y="490528"/>
              <a:ext cx="18754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ED7D3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Translation</a:t>
              </a:r>
              <a:endParaRPr lang="zh-CN" altLang="en-US" sz="2000" dirty="0">
                <a:solidFill>
                  <a:srgbClr val="ED7D31"/>
                </a:solidFill>
                <a:latin typeface="DejaVu Sans Mono" panose="020B0609030804020204" pitchFamily="49" charset="0"/>
                <a:cs typeface="DejaVu Sans Mono" panose="020B0609030804020204" pitchFamily="49" charset="0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117D3D0-580B-98F5-437B-58E92615F76E}"/>
              </a:ext>
            </a:extLst>
          </p:cNvPr>
          <p:cNvGrpSpPr/>
          <p:nvPr/>
        </p:nvGrpSpPr>
        <p:grpSpPr>
          <a:xfrm>
            <a:off x="247382" y="1013114"/>
            <a:ext cx="2767381" cy="400110"/>
            <a:chOff x="247382" y="490528"/>
            <a:chExt cx="2767381" cy="400110"/>
          </a:xfrm>
        </p:grpSpPr>
        <p:sp>
          <p:nvSpPr>
            <p:cNvPr id="42" name="箭头: 右 41">
              <a:extLst>
                <a:ext uri="{FF2B5EF4-FFF2-40B4-BE49-F238E27FC236}">
                  <a16:creationId xmlns:a16="http://schemas.microsoft.com/office/drawing/2014/main" id="{A3743F47-38BE-0143-D80F-9A8FB124D9B6}"/>
                </a:ext>
              </a:extLst>
            </p:cNvPr>
            <p:cNvSpPr/>
            <p:nvPr/>
          </p:nvSpPr>
          <p:spPr>
            <a:xfrm>
              <a:off x="247382" y="536435"/>
              <a:ext cx="841189" cy="308296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D9F30DEF-3B97-5DF2-D8E6-910A791A6E58}"/>
                </a:ext>
              </a:extLst>
            </p:cNvPr>
            <p:cNvSpPr txBox="1"/>
            <p:nvPr/>
          </p:nvSpPr>
          <p:spPr>
            <a:xfrm>
              <a:off x="1139355" y="490528"/>
              <a:ext cx="18754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6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Message</a:t>
              </a:r>
              <a:endParaRPr lang="zh-CN" altLang="en-US" sz="2000" dirty="0">
                <a:solidFill>
                  <a:schemeClr val="accent6"/>
                </a:solidFill>
                <a:latin typeface="DejaVu Sans Mono" panose="020B0609030804020204" pitchFamily="49" charset="0"/>
                <a:cs typeface="DejaVu Sans Mono" panose="020B0609030804020204" pitchFamily="49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EA1AAE7-9452-161F-E87D-473FF50FA37C}"/>
              </a:ext>
            </a:extLst>
          </p:cNvPr>
          <p:cNvGrpSpPr/>
          <p:nvPr/>
        </p:nvGrpSpPr>
        <p:grpSpPr>
          <a:xfrm>
            <a:off x="247382" y="1581607"/>
            <a:ext cx="2716597" cy="400110"/>
            <a:chOff x="247382" y="490528"/>
            <a:chExt cx="2716597" cy="400110"/>
          </a:xfrm>
        </p:grpSpPr>
        <p:sp>
          <p:nvSpPr>
            <p:cNvPr id="45" name="箭头: 右 44">
              <a:extLst>
                <a:ext uri="{FF2B5EF4-FFF2-40B4-BE49-F238E27FC236}">
                  <a16:creationId xmlns:a16="http://schemas.microsoft.com/office/drawing/2014/main" id="{91BCFED1-810A-C246-6375-AB2D5291F227}"/>
                </a:ext>
              </a:extLst>
            </p:cNvPr>
            <p:cNvSpPr/>
            <p:nvPr/>
          </p:nvSpPr>
          <p:spPr>
            <a:xfrm>
              <a:off x="247382" y="536435"/>
              <a:ext cx="841189" cy="308296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1A09C50-9046-0307-BC39-8DDDBB7983A1}"/>
                </a:ext>
              </a:extLst>
            </p:cNvPr>
            <p:cNvSpPr txBox="1"/>
            <p:nvPr/>
          </p:nvSpPr>
          <p:spPr>
            <a:xfrm>
              <a:off x="1088571" y="490528"/>
              <a:ext cx="18754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4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ACK</a:t>
              </a:r>
              <a:endParaRPr lang="zh-CN" altLang="en-US" sz="2000" dirty="0">
                <a:solidFill>
                  <a:schemeClr val="accent4"/>
                </a:solidFill>
                <a:latin typeface="DejaVu Sans Mono" panose="020B0609030804020204" pitchFamily="49" charset="0"/>
                <a:cs typeface="DejaVu Sans Mono" panose="020B0609030804020204" pitchFamily="49" charset="0"/>
              </a:endParaRP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F23BCCC5-E2D6-7040-9A7A-6733BE63DBEF}"/>
              </a:ext>
            </a:extLst>
          </p:cNvPr>
          <p:cNvSpPr txBox="1"/>
          <p:nvPr/>
        </p:nvSpPr>
        <p:spPr>
          <a:xfrm>
            <a:off x="6099051" y="4376891"/>
            <a:ext cx="2406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C-S-S-C</a:t>
            </a:r>
            <a:endParaRPr lang="zh-CN" altLang="en-US" sz="4000" b="1" dirty="0">
              <a:solidFill>
                <a:schemeClr val="bg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6BDDE1C-9E16-0B7A-68FB-273826346154}"/>
              </a:ext>
            </a:extLst>
          </p:cNvPr>
          <p:cNvSpPr txBox="1"/>
          <p:nvPr/>
        </p:nvSpPr>
        <p:spPr>
          <a:xfrm>
            <a:off x="770488" y="6354892"/>
            <a:ext cx="636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C1</a:t>
            </a:r>
            <a:endParaRPr lang="zh-CN" altLang="en-US" sz="2800" b="1" dirty="0">
              <a:solidFill>
                <a:schemeClr val="bg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B2E9DAF-36BB-5578-AFE2-C602B5D01A46}"/>
              </a:ext>
            </a:extLst>
          </p:cNvPr>
          <p:cNvSpPr/>
          <p:nvPr/>
        </p:nvSpPr>
        <p:spPr>
          <a:xfrm>
            <a:off x="547040" y="6032361"/>
            <a:ext cx="1083061" cy="113821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AD6DAD7-970F-BA3E-C433-0CCA28804521}"/>
              </a:ext>
            </a:extLst>
          </p:cNvPr>
          <p:cNvSpPr txBox="1"/>
          <p:nvPr/>
        </p:nvSpPr>
        <p:spPr>
          <a:xfrm>
            <a:off x="4817831" y="6278303"/>
            <a:ext cx="617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</a:t>
            </a:r>
            <a:r>
              <a:rPr lang="en-US" altLang="zh-CN" sz="1600" b="1" dirty="0">
                <a:solidFill>
                  <a:schemeClr val="bg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</a:t>
            </a:r>
            <a:endParaRPr lang="zh-CN" altLang="en-US" sz="3600" b="1" dirty="0">
              <a:solidFill>
                <a:schemeClr val="bg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51" name="流程图: 决策 50">
            <a:extLst>
              <a:ext uri="{FF2B5EF4-FFF2-40B4-BE49-F238E27FC236}">
                <a16:creationId xmlns:a16="http://schemas.microsoft.com/office/drawing/2014/main" id="{FB37D9DD-780F-882B-0DAE-575A2E0298BC}"/>
              </a:ext>
            </a:extLst>
          </p:cNvPr>
          <p:cNvSpPr/>
          <p:nvPr/>
        </p:nvSpPr>
        <p:spPr>
          <a:xfrm>
            <a:off x="4480080" y="6032360"/>
            <a:ext cx="1267967" cy="1138219"/>
          </a:xfrm>
          <a:prstGeom prst="flowChartDecision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DF20814-108A-42B6-2734-288DF579ED3F}"/>
              </a:ext>
            </a:extLst>
          </p:cNvPr>
          <p:cNvSpPr txBox="1"/>
          <p:nvPr/>
        </p:nvSpPr>
        <p:spPr>
          <a:xfrm>
            <a:off x="8935777" y="6276644"/>
            <a:ext cx="617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</a:t>
            </a:r>
            <a:r>
              <a:rPr lang="en-US" altLang="zh-CN" sz="1600" b="1" dirty="0">
                <a:solidFill>
                  <a:schemeClr val="bg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M</a:t>
            </a:r>
            <a:endParaRPr lang="zh-CN" altLang="en-US" sz="1600" b="1" dirty="0">
              <a:solidFill>
                <a:schemeClr val="bg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53" name="流程图: 决策 52">
            <a:extLst>
              <a:ext uri="{FF2B5EF4-FFF2-40B4-BE49-F238E27FC236}">
                <a16:creationId xmlns:a16="http://schemas.microsoft.com/office/drawing/2014/main" id="{01B8FCF4-E7E1-83A1-D50F-3C5B320BD9BA}"/>
              </a:ext>
            </a:extLst>
          </p:cNvPr>
          <p:cNvSpPr/>
          <p:nvPr/>
        </p:nvSpPr>
        <p:spPr>
          <a:xfrm>
            <a:off x="8598026" y="6030701"/>
            <a:ext cx="1267967" cy="1138219"/>
          </a:xfrm>
          <a:prstGeom prst="flowChartDecision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BD87EE2-A244-1308-0402-6D74B2C088F3}"/>
              </a:ext>
            </a:extLst>
          </p:cNvPr>
          <p:cNvSpPr txBox="1"/>
          <p:nvPr/>
        </p:nvSpPr>
        <p:spPr>
          <a:xfrm>
            <a:off x="12939420" y="6353232"/>
            <a:ext cx="636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C2</a:t>
            </a:r>
            <a:endParaRPr lang="zh-CN" altLang="en-US" sz="2800" b="1" dirty="0">
              <a:solidFill>
                <a:schemeClr val="bg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9F6D162-BBC5-F158-638A-C797DE9A0E7A}"/>
              </a:ext>
            </a:extLst>
          </p:cNvPr>
          <p:cNvSpPr/>
          <p:nvPr/>
        </p:nvSpPr>
        <p:spPr>
          <a:xfrm>
            <a:off x="12715972" y="6030701"/>
            <a:ext cx="1083061" cy="113821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2355718B-37F4-C7AB-402C-6FCCE9D63973}"/>
              </a:ext>
            </a:extLst>
          </p:cNvPr>
          <p:cNvSpPr/>
          <p:nvPr/>
        </p:nvSpPr>
        <p:spPr>
          <a:xfrm>
            <a:off x="1823496" y="6107254"/>
            <a:ext cx="2013261" cy="17104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箭头: 右 58">
            <a:extLst>
              <a:ext uri="{FF2B5EF4-FFF2-40B4-BE49-F238E27FC236}">
                <a16:creationId xmlns:a16="http://schemas.microsoft.com/office/drawing/2014/main" id="{0FB58143-ED8F-4D6D-49F8-2F27CA945A78}"/>
              </a:ext>
            </a:extLst>
          </p:cNvPr>
          <p:cNvSpPr/>
          <p:nvPr/>
        </p:nvSpPr>
        <p:spPr>
          <a:xfrm rot="10800000">
            <a:off x="2108109" y="6472309"/>
            <a:ext cx="2041675" cy="17104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箭头: 右 59">
            <a:extLst>
              <a:ext uri="{FF2B5EF4-FFF2-40B4-BE49-F238E27FC236}">
                <a16:creationId xmlns:a16="http://schemas.microsoft.com/office/drawing/2014/main" id="{A0A980D4-249B-8673-7445-4101231A9E00}"/>
              </a:ext>
            </a:extLst>
          </p:cNvPr>
          <p:cNvSpPr/>
          <p:nvPr/>
        </p:nvSpPr>
        <p:spPr>
          <a:xfrm>
            <a:off x="5931799" y="6105595"/>
            <a:ext cx="1921330" cy="17104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箭头: 右 60">
            <a:extLst>
              <a:ext uri="{FF2B5EF4-FFF2-40B4-BE49-F238E27FC236}">
                <a16:creationId xmlns:a16="http://schemas.microsoft.com/office/drawing/2014/main" id="{B7BCF31F-60A8-5D58-F9BD-8D4B95808148}"/>
              </a:ext>
            </a:extLst>
          </p:cNvPr>
          <p:cNvSpPr/>
          <p:nvPr/>
        </p:nvSpPr>
        <p:spPr>
          <a:xfrm>
            <a:off x="9876653" y="6107254"/>
            <a:ext cx="2013262" cy="17104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箭头: 右 61">
            <a:extLst>
              <a:ext uri="{FF2B5EF4-FFF2-40B4-BE49-F238E27FC236}">
                <a16:creationId xmlns:a16="http://schemas.microsoft.com/office/drawing/2014/main" id="{A57017EA-F2B5-83FB-FDA6-9B5526BF77FD}"/>
              </a:ext>
            </a:extLst>
          </p:cNvPr>
          <p:cNvSpPr/>
          <p:nvPr/>
        </p:nvSpPr>
        <p:spPr>
          <a:xfrm rot="10800000">
            <a:off x="10432036" y="6705261"/>
            <a:ext cx="1985555" cy="171049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箭头: 右 62">
            <a:extLst>
              <a:ext uri="{FF2B5EF4-FFF2-40B4-BE49-F238E27FC236}">
                <a16:creationId xmlns:a16="http://schemas.microsoft.com/office/drawing/2014/main" id="{73F7D92B-633A-4574-D93B-E2D44F3ACD66}"/>
              </a:ext>
            </a:extLst>
          </p:cNvPr>
          <p:cNvSpPr/>
          <p:nvPr/>
        </p:nvSpPr>
        <p:spPr>
          <a:xfrm rot="10800000">
            <a:off x="6468534" y="6751927"/>
            <a:ext cx="2041675" cy="17104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箭头: 右 63">
            <a:extLst>
              <a:ext uri="{FF2B5EF4-FFF2-40B4-BE49-F238E27FC236}">
                <a16:creationId xmlns:a16="http://schemas.microsoft.com/office/drawing/2014/main" id="{7F25DA77-40A3-3869-48D2-257E8E442435}"/>
              </a:ext>
            </a:extLst>
          </p:cNvPr>
          <p:cNvSpPr/>
          <p:nvPr/>
        </p:nvSpPr>
        <p:spPr>
          <a:xfrm rot="10800000">
            <a:off x="2584811" y="6839110"/>
            <a:ext cx="2041675" cy="17104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连接符: 曲线 65">
            <a:extLst>
              <a:ext uri="{FF2B5EF4-FFF2-40B4-BE49-F238E27FC236}">
                <a16:creationId xmlns:a16="http://schemas.microsoft.com/office/drawing/2014/main" id="{777419A4-ECA7-BB50-00F2-D8732B7CCA64}"/>
              </a:ext>
            </a:extLst>
          </p:cNvPr>
          <p:cNvCxnSpPr>
            <a:cxnSpLocks/>
            <a:stCxn id="53" idx="2"/>
            <a:endCxn id="49" idx="2"/>
          </p:cNvCxnSpPr>
          <p:nvPr/>
        </p:nvCxnSpPr>
        <p:spPr>
          <a:xfrm rot="5400000">
            <a:off x="5159462" y="3098030"/>
            <a:ext cx="1659" cy="8143439"/>
          </a:xfrm>
          <a:prstGeom prst="curvedConnector3">
            <a:avLst>
              <a:gd name="adj1" fmla="val 49049668"/>
            </a:avLst>
          </a:prstGeom>
          <a:ln w="57150"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CED240C0-82F8-2447-4630-E14280A713E1}"/>
              </a:ext>
            </a:extLst>
          </p:cNvPr>
          <p:cNvSpPr txBox="1"/>
          <p:nvPr/>
        </p:nvSpPr>
        <p:spPr>
          <a:xfrm>
            <a:off x="8294305" y="5243960"/>
            <a:ext cx="1875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if else checking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663773"/>
            <a:ext cx="5399365" cy="6748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Arial Black" panose="020B0A04020102020204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Erinnerungsmodul</a:t>
            </a:r>
            <a:endParaRPr lang="en-US" sz="4250" dirty="0">
              <a:latin typeface="Arial Black" panose="020B0A040201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354461" y="3269602"/>
            <a:ext cx="2699623" cy="3373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Erinnerung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erstellen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084" y="2477274"/>
            <a:ext cx="4515922" cy="451592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613" y="3240108"/>
            <a:ext cx="323136" cy="4038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66910" y="3438254"/>
            <a:ext cx="3392567" cy="3373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Serverseitige Speicherung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084" y="2477274"/>
            <a:ext cx="4515922" cy="451592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555" y="3624442"/>
            <a:ext cx="323136" cy="4038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393555" y="5892939"/>
            <a:ext cx="2876074" cy="3373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de-DE" altLang="en-US" sz="2400" b="1" dirty="0">
                <a:solidFill>
                  <a:schemeClr val="accent2">
                    <a:lumMod val="75000"/>
                  </a:schemeClr>
                </a:solidFill>
                <a:latin typeface="Calibri" panose="020F0502020204030204" charset="0"/>
                <a:ea typeface="Merriweather" panose="00000500000000000000" pitchFamily="34" charset="-122"/>
                <a:cs typeface="Arial" panose="020B0604020202020204" pitchFamily="34" charset="0"/>
              </a:rPr>
              <a:t>Min</a:t>
            </a:r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  <a:latin typeface="Calibri" panose="020F0502020204030204" charset="0"/>
                <a:ea typeface="Merriweather" panose="00000500000000000000" pitchFamily="34" charset="-122"/>
                <a:cs typeface="Arial" panose="020B0604020202020204" pitchFamily="34" charset="0"/>
              </a:rPr>
              <a:t>-</a:t>
            </a:r>
            <a:r>
              <a:rPr lang="de-DE" altLang="en-US" sz="2400" b="1" dirty="0">
                <a:solidFill>
                  <a:schemeClr val="accent2">
                    <a:lumMod val="75000"/>
                  </a:schemeClr>
                </a:solidFill>
                <a:latin typeface="Calibri" panose="020F0502020204030204" charset="0"/>
                <a:ea typeface="Merriweather" panose="00000500000000000000" pitchFamily="34" charset="-122"/>
                <a:cs typeface="Arial" panose="020B0604020202020204" pitchFamily="34" charset="0"/>
              </a:rPr>
              <a:t>Heap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Thread-Überwachung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4084" y="2477274"/>
            <a:ext cx="4515922" cy="451592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9221" y="5826383"/>
            <a:ext cx="323136" cy="40386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354461" y="5923972"/>
            <a:ext cx="2699623" cy="3373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Benachrichtigung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4084" y="2477274"/>
            <a:ext cx="4515922" cy="4515922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7279" y="5442050"/>
            <a:ext cx="323136" cy="403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9634" y="934820"/>
            <a:ext cx="6630829" cy="5394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600" dirty="0">
                <a:solidFill>
                  <a:srgbClr val="F5F0F0"/>
                </a:solidFill>
                <a:latin typeface="Arial Black" panose="020B0A04020102020204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Herausforderungen &amp; Lösungen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965" y="1970900"/>
            <a:ext cx="863084" cy="13741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367571" y="2143421"/>
            <a:ext cx="2199442" cy="269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Instabile Verbindung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367571" y="2516563"/>
            <a:ext cx="11868626" cy="2762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Socket Timeout, Heartbeat System usw.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367571" y="2896254"/>
            <a:ext cx="11868626" cy="2762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Lösung: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Verl</a:t>
            </a:r>
            <a:r>
              <a:rPr lang="en-US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ä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ngerung der Hearbeat Intervalle usw.</a:t>
            </a: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965" y="3345000"/>
            <a:ext cx="863084" cy="13741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367571" y="3517522"/>
            <a:ext cx="2197179" cy="269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GUI-Synchronisation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4367571" y="3890664"/>
            <a:ext cx="11868626" cy="2762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Multithreading </a:t>
            </a:r>
            <a:r>
              <a:rPr lang="en-US" sz="1600" b="1" dirty="0" err="1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erschwert</a:t>
            </a:r>
            <a:r>
              <a:rPr lang="en-US" sz="1600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 UI-Updates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4367571" y="4270354"/>
            <a:ext cx="11868626" cy="2762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Lösung: </a:t>
            </a:r>
            <a:r>
              <a:rPr lang="de-DE" sz="1600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Qt Signal/Slot für thread-sichere Aktualisierung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965" y="4719101"/>
            <a:ext cx="863084" cy="13741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367571" y="4891622"/>
            <a:ext cx="2278618" cy="269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Offline-Erinnerungen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4367571" y="5264764"/>
            <a:ext cx="11868626" cy="2762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de-DE" sz="1600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Fehler bei Erinnerungen für Offline-Nutzer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4367571" y="5644454"/>
            <a:ext cx="11868626" cy="2762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Lösung: </a:t>
            </a:r>
            <a:r>
              <a:rPr lang="en-US" sz="1600" b="1" dirty="0" err="1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Zeitbasierte</a:t>
            </a:r>
            <a:r>
              <a:rPr lang="en-US" sz="1600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Verwerfung</a:t>
            </a:r>
            <a:r>
              <a:rPr lang="en-US" sz="1600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verpasster</a:t>
            </a:r>
            <a:r>
              <a:rPr lang="en-US" sz="1600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 Tasks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965" y="6093201"/>
            <a:ext cx="863084" cy="13741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367571" y="6265722"/>
            <a:ext cx="2547461" cy="269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Netzwerk-Konfiguration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4367571" y="6638864"/>
            <a:ext cx="11868626" cy="2762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Host-Only-Adapter </a:t>
            </a:r>
            <a:r>
              <a:rPr lang="en-US" sz="1600" b="1" dirty="0" err="1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blockierte</a:t>
            </a:r>
            <a:r>
              <a:rPr lang="en-US" sz="1600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 UDP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4367571" y="7018555"/>
            <a:ext cx="11868626" cy="2762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Lösung: </a:t>
            </a:r>
            <a:r>
              <a:rPr lang="de-DE" sz="1600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Analyse mit Wireshark, gezielte Deaktivierung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015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2852F19-D51F-8162-6055-71905F3E40D0}"/>
              </a:ext>
            </a:extLst>
          </p:cNvPr>
          <p:cNvSpPr/>
          <p:nvPr/>
        </p:nvSpPr>
        <p:spPr>
          <a:xfrm>
            <a:off x="3999785" y="4350162"/>
            <a:ext cx="6630829" cy="5394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13800" dirty="0">
                <a:solidFill>
                  <a:srgbClr val="F5F0F0"/>
                </a:solidFill>
                <a:latin typeface="Arial Black" panose="020B0A04020102020204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Demo Zeit</a:t>
            </a:r>
            <a:endParaRPr lang="en-US" sz="13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205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940487"/>
            <a:ext cx="9919454" cy="6748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Vielen Dank für Ihre Aufmerksamkeit!</a:t>
            </a:r>
            <a:endParaRPr lang="en-US" sz="42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3798" y="3939183"/>
            <a:ext cx="10798850" cy="13498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0600"/>
              </a:lnSpc>
              <a:buNone/>
            </a:pPr>
            <a:r>
              <a:rPr lang="en-US" sz="8500" dirty="0">
                <a:solidFill>
                  <a:srgbClr val="000000"/>
                </a:solidFill>
                <a:latin typeface="Arial Black" panose="020B0A04020102020204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Fragen &amp; Antworten</a:t>
            </a:r>
            <a:endParaRPr lang="en-US" sz="8500" dirty="0">
              <a:latin typeface="Arial Black" panose="020B0A040201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881360" y="7753611"/>
            <a:ext cx="394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Foto Source: </a:t>
            </a:r>
            <a:r>
              <a:rPr lang="en-US" altLang="zh-CN" dirty="0" err="1"/>
              <a:t>Unsplash</a:t>
            </a:r>
            <a:r>
              <a:rPr lang="en-US" altLang="zh-CN" dirty="0"/>
              <a:t>, TUM, </a:t>
            </a:r>
            <a:r>
              <a:rPr lang="en-US" altLang="zh-CN" dirty="0" err="1"/>
              <a:t>Chatgpt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661630"/>
            <a:ext cx="5129451" cy="641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Arial Black" panose="020B0A04020102020204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Projektübersicht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50198" y="1610439"/>
            <a:ext cx="3240405" cy="4132302"/>
          </a:xfrm>
          <a:prstGeom prst="roundRect">
            <a:avLst>
              <a:gd name="adj" fmla="val 3043"/>
            </a:avLst>
          </a:prstGeom>
          <a:noFill/>
          <a:ln w="2286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6327338" y="1610439"/>
            <a:ext cx="91440" cy="4132302"/>
          </a:xfrm>
          <a:prstGeom prst="roundRect">
            <a:avLst>
              <a:gd name="adj" fmla="val 94242"/>
            </a:avLst>
          </a:prstGeom>
          <a:solidFill>
            <a:srgbClr val="609D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6646783" y="1838444"/>
            <a:ext cx="3077647" cy="3846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chemeClr val="accent5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Zielsetzung</a:t>
            </a:r>
            <a:endParaRPr lang="en-US" sz="28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45701" y="2646525"/>
            <a:ext cx="3331845" cy="23202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Chat-System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Stabil &amp; modular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Neue Funktionen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Moderne Kommunikation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9717527" y="1610439"/>
            <a:ext cx="4049076" cy="4132302"/>
          </a:xfrm>
          <a:prstGeom prst="roundRect">
            <a:avLst>
              <a:gd name="adj" fmla="val 3043"/>
            </a:avLst>
          </a:prstGeom>
          <a:noFill/>
          <a:ln w="2286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/>
          <p:cNvSpPr/>
          <p:nvPr/>
        </p:nvSpPr>
        <p:spPr>
          <a:xfrm>
            <a:off x="9746993" y="1610439"/>
            <a:ext cx="91440" cy="4132302"/>
          </a:xfrm>
          <a:prstGeom prst="roundRect">
            <a:avLst>
              <a:gd name="adj" fmla="val 94242"/>
            </a:avLst>
          </a:prstGeom>
          <a:solidFill>
            <a:srgbClr val="609D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10457498" y="1838444"/>
            <a:ext cx="3077647" cy="3846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b="1" dirty="0" err="1">
                <a:solidFill>
                  <a:schemeClr val="accent5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Hauptfunktionen</a:t>
            </a:r>
            <a:endParaRPr lang="en-US" sz="24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457498" y="2346127"/>
            <a:ext cx="3081099" cy="9844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  <a:buSzPct val="100000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350198" y="5947886"/>
            <a:ext cx="7416403" cy="1619964"/>
          </a:xfrm>
          <a:prstGeom prst="roundRect">
            <a:avLst>
              <a:gd name="adj" fmla="val 6773"/>
            </a:avLst>
          </a:prstGeom>
          <a:noFill/>
          <a:ln w="2286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3"/>
          <p:cNvSpPr/>
          <p:nvPr/>
        </p:nvSpPr>
        <p:spPr>
          <a:xfrm>
            <a:off x="6327338" y="5947886"/>
            <a:ext cx="91440" cy="1619964"/>
          </a:xfrm>
          <a:prstGeom prst="roundRect">
            <a:avLst>
              <a:gd name="adj" fmla="val 94242"/>
            </a:avLst>
          </a:prstGeom>
          <a:solidFill>
            <a:srgbClr val="609D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4"/>
          <p:cNvSpPr/>
          <p:nvPr/>
        </p:nvSpPr>
        <p:spPr>
          <a:xfrm>
            <a:off x="6838099" y="6518884"/>
            <a:ext cx="3077647" cy="3846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chemeClr val="accent5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Umsetzung</a:t>
            </a:r>
            <a:endParaRPr lang="en-US" sz="24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9309301" y="6247302"/>
            <a:ext cx="6891814" cy="6562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de-DE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Verteiltes System </a:t>
            </a:r>
          </a:p>
          <a:p>
            <a:pPr marL="342900" indent="-342900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de-DE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Mehrere Server &amp; Clients </a:t>
            </a:r>
          </a:p>
          <a:p>
            <a:pPr marL="342900" indent="-342900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de-DE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Hohe Flexibilität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004469" y="2578928"/>
            <a:ext cx="3928170" cy="2584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Nachrichten senden &amp; empfangen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Automatische Übersetzung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Erinnerung setzen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Benutzer</a:t>
            </a:r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&amp; Gruppenverwaltung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42536" y="1254443"/>
            <a:ext cx="8342352" cy="6748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4250" dirty="0" err="1">
                <a:solidFill>
                  <a:srgbClr val="F5F0F0"/>
                </a:solidFill>
                <a:latin typeface="Arial Black" panose="020B0A04020102020204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Ablauf</a:t>
            </a:r>
            <a:r>
              <a:rPr lang="en-US" sz="4250" dirty="0">
                <a:solidFill>
                  <a:srgbClr val="F5F0F0"/>
                </a:solidFill>
                <a:latin typeface="Arial Black" panose="020B0A04020102020204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der Live-Demo</a:t>
            </a:r>
            <a:endParaRPr lang="en-US" sz="4250" dirty="0">
              <a:latin typeface="Arial Black" panose="020B0A040201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63798" y="4630853"/>
            <a:ext cx="12902803" cy="30480"/>
          </a:xfrm>
          <a:prstGeom prst="roundRect">
            <a:avLst>
              <a:gd name="adj" fmla="val 297608"/>
            </a:avLst>
          </a:prstGeom>
          <a:solidFill>
            <a:srgbClr val="194A99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Shape 2"/>
          <p:cNvSpPr/>
          <p:nvPr/>
        </p:nvSpPr>
        <p:spPr>
          <a:xfrm>
            <a:off x="2595205" y="3983093"/>
            <a:ext cx="30480" cy="647819"/>
          </a:xfrm>
          <a:prstGeom prst="roundRect">
            <a:avLst>
              <a:gd name="adj" fmla="val 297608"/>
            </a:avLst>
          </a:prstGeom>
          <a:solidFill>
            <a:srgbClr val="194A99"/>
          </a:solidFill>
        </p:spPr>
        <p:txBody>
          <a:bodyPr/>
          <a:lstStyle/>
          <a:p>
            <a:endParaRPr lang="zh-C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2367558" y="4387906"/>
            <a:ext cx="485894" cy="485894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zh-C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520" y="4428327"/>
            <a:ext cx="323850" cy="40493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260753" y="3429750"/>
            <a:ext cx="2699623" cy="3373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Discover Server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476988" y="4630793"/>
            <a:ext cx="30480" cy="647819"/>
          </a:xfrm>
          <a:prstGeom prst="roundRect">
            <a:avLst>
              <a:gd name="adj" fmla="val 297608"/>
            </a:avLst>
          </a:prstGeom>
          <a:solidFill>
            <a:srgbClr val="194A99"/>
          </a:solidFill>
        </p:spPr>
        <p:txBody>
          <a:bodyPr/>
          <a:lstStyle/>
          <a:p>
            <a:endParaRPr lang="zh-C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249341" y="4387906"/>
            <a:ext cx="485894" cy="485894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zh-C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303" y="4428327"/>
            <a:ext cx="323850" cy="40493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142536" y="5494651"/>
            <a:ext cx="2699623" cy="3373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Verbindung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2961442" y="5961495"/>
            <a:ext cx="3061930" cy="3455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6358890" y="3983093"/>
            <a:ext cx="30480" cy="647819"/>
          </a:xfrm>
          <a:prstGeom prst="roundRect">
            <a:avLst>
              <a:gd name="adj" fmla="val 297608"/>
            </a:avLst>
          </a:prstGeom>
          <a:solidFill>
            <a:srgbClr val="194A99"/>
          </a:solidFill>
        </p:spPr>
        <p:txBody>
          <a:bodyPr/>
          <a:lstStyle/>
          <a:p>
            <a:endParaRPr lang="zh-C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6131243" y="4387906"/>
            <a:ext cx="485894" cy="485894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zh-C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205" y="4428327"/>
            <a:ext cx="323850" cy="40493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024437" y="3429750"/>
            <a:ext cx="2699623" cy="3373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Add User &amp; Group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8240673" y="4630793"/>
            <a:ext cx="30480" cy="647819"/>
          </a:xfrm>
          <a:prstGeom prst="roundRect">
            <a:avLst>
              <a:gd name="adj" fmla="val 297608"/>
            </a:avLst>
          </a:prstGeom>
          <a:solidFill>
            <a:srgbClr val="194A99"/>
          </a:solidFill>
        </p:spPr>
        <p:txBody>
          <a:bodyPr/>
          <a:lstStyle/>
          <a:p>
            <a:endParaRPr lang="zh-C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8013025" y="4387906"/>
            <a:ext cx="485894" cy="485894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zh-C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3988" y="4428327"/>
            <a:ext cx="323850" cy="404932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906220" y="5494651"/>
            <a:ext cx="2699623" cy="3373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Chat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6725007" y="5961495"/>
            <a:ext cx="3062049" cy="3455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hape 16"/>
          <p:cNvSpPr/>
          <p:nvPr/>
        </p:nvSpPr>
        <p:spPr>
          <a:xfrm>
            <a:off x="10122456" y="3983093"/>
            <a:ext cx="30480" cy="647819"/>
          </a:xfrm>
          <a:prstGeom prst="roundRect">
            <a:avLst>
              <a:gd name="adj" fmla="val 297608"/>
            </a:avLst>
          </a:prstGeom>
          <a:solidFill>
            <a:srgbClr val="194A99"/>
          </a:solidFill>
        </p:spPr>
        <p:txBody>
          <a:bodyPr/>
          <a:lstStyle/>
          <a:p>
            <a:endParaRPr lang="zh-C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17"/>
          <p:cNvSpPr/>
          <p:nvPr/>
        </p:nvSpPr>
        <p:spPr>
          <a:xfrm>
            <a:off x="9894808" y="4387906"/>
            <a:ext cx="485894" cy="485894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zh-C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5771" y="4428327"/>
            <a:ext cx="323850" cy="404932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8788003" y="3429750"/>
            <a:ext cx="2699623" cy="3373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Translate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hape 19"/>
          <p:cNvSpPr/>
          <p:nvPr/>
        </p:nvSpPr>
        <p:spPr>
          <a:xfrm>
            <a:off x="12004358" y="4630793"/>
            <a:ext cx="30480" cy="647819"/>
          </a:xfrm>
          <a:prstGeom prst="roundRect">
            <a:avLst>
              <a:gd name="adj" fmla="val 297608"/>
            </a:avLst>
          </a:prstGeom>
          <a:solidFill>
            <a:srgbClr val="194A99"/>
          </a:solidFill>
        </p:spPr>
        <p:txBody>
          <a:bodyPr/>
          <a:lstStyle/>
          <a:p>
            <a:endParaRPr lang="zh-C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0"/>
          <p:cNvSpPr/>
          <p:nvPr/>
        </p:nvSpPr>
        <p:spPr>
          <a:xfrm>
            <a:off x="11776710" y="4387906"/>
            <a:ext cx="485894" cy="485894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zh-C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7673" y="4428327"/>
            <a:ext cx="323850" cy="404932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10669905" y="5494651"/>
            <a:ext cx="2699623" cy="3373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Reminder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22"/>
          <p:cNvSpPr/>
          <p:nvPr/>
        </p:nvSpPr>
        <p:spPr>
          <a:xfrm>
            <a:off x="10488692" y="5961495"/>
            <a:ext cx="3062049" cy="3455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863798" y="1787207"/>
            <a:ext cx="4319468" cy="5399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5F0F0"/>
                </a:solidFill>
                <a:latin typeface="Arial Black" panose="020B0A04020102020204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Systemarchitektur</a:t>
            </a:r>
            <a:endParaRPr lang="en-US" sz="3400" dirty="0">
              <a:latin typeface="Arial Black" panose="020B0A04020102020204" pitchFamily="34" charset="0"/>
            </a:endParaRPr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923" y="3764637"/>
            <a:ext cx="431840" cy="431840"/>
          </a:xfrm>
          <a:prstGeom prst="rect">
            <a:avLst/>
          </a:prstGeom>
        </p:spPr>
      </p:pic>
      <p:sp>
        <p:nvSpPr>
          <p:cNvPr id="15" name="Text 2"/>
          <p:cNvSpPr/>
          <p:nvPr/>
        </p:nvSpPr>
        <p:spPr>
          <a:xfrm>
            <a:off x="1849923" y="4334649"/>
            <a:ext cx="6343412" cy="552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b="1" dirty="0">
                <a:solidFill>
                  <a:srgbClr val="F9D933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Client-</a:t>
            </a:r>
            <a:r>
              <a:rPr lang="en-US" b="1" dirty="0" err="1">
                <a:solidFill>
                  <a:srgbClr val="F9D933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Programm</a:t>
            </a:r>
            <a:r>
              <a:rPr lang="en-US" b="1" dirty="0">
                <a:solidFill>
                  <a:srgbClr val="F9D933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:</a:t>
            </a:r>
            <a:r>
              <a:rPr lang="en-US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DE" sz="1600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GUI mit PySide6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DE" sz="1600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Tabs für Chat, Gruppen, Erinnerungen, Übersetzung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196" y="3764637"/>
            <a:ext cx="431840" cy="431840"/>
          </a:xfrm>
          <a:prstGeom prst="rect">
            <a:avLst/>
          </a:prstGeom>
        </p:spPr>
      </p:pic>
      <p:sp>
        <p:nvSpPr>
          <p:cNvPr id="17" name="Text 3"/>
          <p:cNvSpPr/>
          <p:nvPr/>
        </p:nvSpPr>
        <p:spPr>
          <a:xfrm>
            <a:off x="8409196" y="4363472"/>
            <a:ext cx="6343531" cy="552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b="1" dirty="0">
                <a:solidFill>
                  <a:srgbClr val="F9D933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Server-</a:t>
            </a:r>
            <a:r>
              <a:rPr lang="en-US" b="1" dirty="0" err="1">
                <a:solidFill>
                  <a:srgbClr val="F9D933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Programm</a:t>
            </a:r>
            <a:r>
              <a:rPr lang="en-US" b="1" dirty="0">
                <a:solidFill>
                  <a:srgbClr val="F9D933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TCP-</a:t>
            </a:r>
            <a:r>
              <a:rPr lang="en-US" sz="1600" b="1" dirty="0" err="1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Verbindungen</a:t>
            </a:r>
            <a:r>
              <a:rPr lang="en-US" sz="1600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verwalten</a:t>
            </a:r>
            <a:endParaRPr lang="en-US" sz="1600" b="1" dirty="0">
              <a:solidFill>
                <a:srgbClr val="E2E6E9"/>
              </a:solidFill>
              <a:latin typeface="Arial" panose="020B0604020202020204" pitchFamily="34" charset="0"/>
              <a:ea typeface="Merriweather" panose="00000500000000000000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Thread pro Verbindung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923" y="5673209"/>
            <a:ext cx="431840" cy="431840"/>
          </a:xfrm>
          <a:prstGeom prst="rect">
            <a:avLst/>
          </a:prstGeom>
        </p:spPr>
      </p:pic>
      <p:sp>
        <p:nvSpPr>
          <p:cNvPr id="19" name="Text 4"/>
          <p:cNvSpPr/>
          <p:nvPr/>
        </p:nvSpPr>
        <p:spPr>
          <a:xfrm>
            <a:off x="1849922" y="6320909"/>
            <a:ext cx="6559273" cy="552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b="1" dirty="0" err="1">
                <a:solidFill>
                  <a:srgbClr val="F9D933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Nachrichtenprotokoll</a:t>
            </a:r>
            <a:r>
              <a:rPr lang="en-US" b="1" dirty="0">
                <a:solidFill>
                  <a:srgbClr val="F9D933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:</a:t>
            </a:r>
            <a:r>
              <a:rPr lang="en-US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DE" sz="1600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TCP für Kommunikation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DE" sz="1600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UDP für Server-Entdeckung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9196" y="5673209"/>
            <a:ext cx="431840" cy="431840"/>
          </a:xfrm>
          <a:prstGeom prst="rect">
            <a:avLst/>
          </a:prstGeom>
        </p:spPr>
      </p:pic>
      <p:sp>
        <p:nvSpPr>
          <p:cNvPr id="21" name="Text 5"/>
          <p:cNvSpPr/>
          <p:nvPr/>
        </p:nvSpPr>
        <p:spPr>
          <a:xfrm>
            <a:off x="8409196" y="6320909"/>
            <a:ext cx="6728457" cy="552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b="1" dirty="0">
                <a:solidFill>
                  <a:srgbClr val="F9D933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Struktur: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DE" sz="1600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Modulare </a:t>
            </a:r>
            <a:r>
              <a:rPr lang="en-US" altLang="de-DE" sz="1600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Features</a:t>
            </a:r>
            <a:endParaRPr lang="de-DE" sz="1600" b="1" dirty="0">
              <a:solidFill>
                <a:srgbClr val="E2E6E9"/>
              </a:solidFill>
              <a:latin typeface="Arial" panose="020B0604020202020204" pitchFamily="34" charset="0"/>
              <a:ea typeface="Merriweather" panose="00000500000000000000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 and Backend separation</a:t>
            </a:r>
          </a:p>
        </p:txBody>
      </p:sp>
      <p:pic>
        <p:nvPicPr>
          <p:cNvPr id="22" name="图片 21" descr="绘图4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038" b="89434" l="1831" r="96682">
                        <a14:foregroundMark x1="27460" y1="32075" x2="27460" y2="32075"/>
                        <a14:foregroundMark x1="30206" y1="47547" x2="30206" y2="47547"/>
                        <a14:foregroundMark x1="39588" y1="50189" x2="39588" y2="50189"/>
                        <a14:foregroundMark x1="19680" y1="31321" x2="19680" y2="31321"/>
                        <a14:foregroundMark x1="17048" y1="21132" x2="17048" y2="21132"/>
                        <a14:foregroundMark x1="18764" y1="28679" x2="18764" y2="28679"/>
                        <a14:foregroundMark x1="22426" y1="41132" x2="22426" y2="41132"/>
                        <a14:foregroundMark x1="1831" y1="9057" x2="1831" y2="9057"/>
                        <a14:foregroundMark x1="4577" y1="18491" x2="4577" y2="18491"/>
                        <a14:foregroundMark x1="4462" y1="17358" x2="4462" y2="17358"/>
                        <a14:foregroundMark x1="5835" y1="18113" x2="5835" y2="18113"/>
                        <a14:foregroundMark x1="7895" y1="19623" x2="7895" y2="19623"/>
                        <a14:foregroundMark x1="8238" y1="75472" x2="8238" y2="75472"/>
                        <a14:foregroundMark x1="3776" y1="79623" x2="3776" y2="79623"/>
                        <a14:foregroundMark x1="33295" y1="53585" x2="33295" y2="53585"/>
                        <a14:foregroundMark x1="22769" y1="54717" x2="22769" y2="54717"/>
                        <a14:foregroundMark x1="17849" y1="74717" x2="17849" y2="74717"/>
                        <a14:foregroundMark x1="18650" y1="70943" x2="18650" y2="70943"/>
                        <a14:foregroundMark x1="19794" y1="66792" x2="19794" y2="66792"/>
                        <a14:foregroundMark x1="19222" y1="68679" x2="19222" y2="68679"/>
                        <a14:foregroundMark x1="21396" y1="60000" x2="21396" y2="60000"/>
                        <a14:foregroundMark x1="20366" y1="63019" x2="20366" y2="63019"/>
                        <a14:foregroundMark x1="23112" y1="43396" x2="23112" y2="43396"/>
                        <a14:foregroundMark x1="87529" y1="23019" x2="87529" y2="23019"/>
                        <a14:foregroundMark x1="88902" y1="13962" x2="88902" y2="13962"/>
                        <a14:foregroundMark x1="90046" y1="20377" x2="90046" y2="20377"/>
                        <a14:foregroundMark x1="88101" y1="18868" x2="88101" y2="18868"/>
                        <a14:foregroundMark x1="83524" y1="18113" x2="83524" y2="18113"/>
                        <a14:foregroundMark x1="83982" y1="17358" x2="83982" y2="17358"/>
                        <a14:foregroundMark x1="83867" y1="23019" x2="83867" y2="23019"/>
                        <a14:foregroundMark x1="91076" y1="6415" x2="91076" y2="6415"/>
                        <a14:foregroundMark x1="94279" y1="13208" x2="94279" y2="13208"/>
                        <a14:foregroundMark x1="96682" y1="17736" x2="96682" y2="17736"/>
                        <a14:foregroundMark x1="95995" y1="80000" x2="95995" y2="80000"/>
                        <a14:foregroundMark x1="95538" y1="77358" x2="95538" y2="77358"/>
                        <a14:foregroundMark x1="48856" y1="48302" x2="48856" y2="48302"/>
                        <a14:foregroundMark x1="78490" y1="35849" x2="78490" y2="35849"/>
                        <a14:foregroundMark x1="80892" y1="27547" x2="80892" y2="27547"/>
                        <a14:foregroundMark x1="82037" y1="23396" x2="82037" y2="23396"/>
                        <a14:foregroundMark x1="75973" y1="43774" x2="75973" y2="43774"/>
                        <a14:foregroundMark x1="79634" y1="32075" x2="79634" y2="32075"/>
                        <a14:foregroundMark x1="79062" y1="33962" x2="79062" y2="33962"/>
                        <a14:foregroundMark x1="81350" y1="26415" x2="81350" y2="26415"/>
                        <a14:foregroundMark x1="75858" y1="52830" x2="75858" y2="52830"/>
                        <a14:foregroundMark x1="76201" y1="53962" x2="76201" y2="53962"/>
                        <a14:foregroundMark x1="80435" y1="69057" x2="80435" y2="69057"/>
                        <a14:foregroundMark x1="81808" y1="73585" x2="81808" y2="73585"/>
                        <a14:foregroundMark x1="82609" y1="76604" x2="82609" y2="76604"/>
                        <a14:foregroundMark x1="77346" y1="58113" x2="77346" y2="58113"/>
                        <a14:foregroundMark x1="76773" y1="56604" x2="76773" y2="56604"/>
                        <a14:foregroundMark x1="78032" y1="60000" x2="78032" y2="60000"/>
                        <a14:foregroundMark x1="17849" y1="24906" x2="17849" y2="24906"/>
                        <a14:foregroundMark x1="22197" y1="56604" x2="22197" y2="56604"/>
                        <a14:backgroundMark x1="18192" y1="47170" x2="18192" y2="47170"/>
                        <a14:backgroundMark x1="9611" y1="47547" x2="9611" y2="47547"/>
                        <a14:backgroundMark x1="572" y1="2642" x2="572" y2="2642"/>
                        <a14:backgroundMark x1="1144" y1="94340" x2="1144" y2="943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3987" y="987207"/>
            <a:ext cx="7122615" cy="21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49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5CDA3-AA3F-DCDE-B5C8-768EFB7A3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C7A9415-09B7-F8BF-E268-DE672262F0B9}"/>
              </a:ext>
            </a:extLst>
          </p:cNvPr>
          <p:cNvSpPr/>
          <p:nvPr/>
        </p:nvSpPr>
        <p:spPr>
          <a:xfrm>
            <a:off x="863798" y="779145"/>
            <a:ext cx="9529405" cy="6073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5F0F0"/>
                </a:solidFill>
                <a:latin typeface="Arial Black" panose="020B0A04020102020204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Verbindungsaufbau &amp; Server-Erkennung</a:t>
            </a:r>
            <a:endParaRPr lang="en-US" sz="3800" dirty="0">
              <a:latin typeface="Arial Black" panose="020B0A04020102020204" pitchFamily="34" charset="0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7C31959-860D-A6F8-379D-87670EDEB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497" y="2177234"/>
            <a:ext cx="6281585" cy="607338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8A3E399F-1B9A-64ED-212A-603F5D455FAA}"/>
              </a:ext>
            </a:extLst>
          </p:cNvPr>
          <p:cNvSpPr/>
          <p:nvPr/>
        </p:nvSpPr>
        <p:spPr>
          <a:xfrm>
            <a:off x="1524642" y="2362802"/>
            <a:ext cx="2429708" cy="3037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UDP-Broadcast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2D31626C-6CE7-F53D-5AE8-A305EBF88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15" y="4865101"/>
            <a:ext cx="6281585" cy="604660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85B34858-451F-910B-E631-9690A311BB4A}"/>
              </a:ext>
            </a:extLst>
          </p:cNvPr>
          <p:cNvSpPr/>
          <p:nvPr/>
        </p:nvSpPr>
        <p:spPr>
          <a:xfrm>
            <a:off x="1524642" y="5031531"/>
            <a:ext cx="2429708" cy="3037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Server-Antwort</a:t>
            </a:r>
            <a:endParaRPr lang="en-US" sz="1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7B65A4C8-2E43-E30D-9E97-05C639F6E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497" y="3506792"/>
            <a:ext cx="6281585" cy="604660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04B65251-E541-F8A3-6370-B5FF5136427E}"/>
              </a:ext>
            </a:extLst>
          </p:cNvPr>
          <p:cNvSpPr/>
          <p:nvPr/>
        </p:nvSpPr>
        <p:spPr>
          <a:xfrm>
            <a:off x="4551642" y="3669046"/>
            <a:ext cx="2429708" cy="3037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Server-Auswahl</a:t>
            </a:r>
            <a:endParaRPr lang="en-US" sz="1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0D7368F4-CF14-C9AE-B8C9-E35F11991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614" y="6255338"/>
            <a:ext cx="6281585" cy="604660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43E756C2-7C73-A321-DA00-F5C69CD0BA5B}"/>
              </a:ext>
            </a:extLst>
          </p:cNvPr>
          <p:cNvSpPr/>
          <p:nvPr/>
        </p:nvSpPr>
        <p:spPr>
          <a:xfrm>
            <a:off x="4551642" y="6405804"/>
            <a:ext cx="2429708" cy="3037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TCP-Verbindung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76048EB7-3170-EC7A-47A3-2EACB879463E}"/>
              </a:ext>
            </a:extLst>
          </p:cNvPr>
          <p:cNvSpPr/>
          <p:nvPr/>
        </p:nvSpPr>
        <p:spPr>
          <a:xfrm>
            <a:off x="9488584" y="1777404"/>
            <a:ext cx="3148481" cy="7002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b="1" dirty="0">
                <a:solidFill>
                  <a:schemeClr val="accent6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Heartbeat-System</a:t>
            </a:r>
            <a:endParaRPr lang="en-US" sz="28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图片 15" descr="绘图9">
            <a:extLst>
              <a:ext uri="{FF2B5EF4-FFF2-40B4-BE49-F238E27FC236}">
                <a16:creationId xmlns:a16="http://schemas.microsoft.com/office/drawing/2014/main" id="{1F9984D9-5DA2-1141-9789-536CF0144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8954" y="2577891"/>
            <a:ext cx="6047740" cy="4907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0178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3798" y="913567"/>
            <a:ext cx="8529042" cy="6748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Arial Black" panose="020B0A04020102020204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Benutzer- &amp; Gruppenverwaltung</a:t>
            </a:r>
            <a:endParaRPr lang="en-US" sz="4250" dirty="0">
              <a:latin typeface="Arial Black" panose="020B0A04020102020204" pitchFamily="34" charset="0"/>
            </a:endParaRPr>
          </a:p>
        </p:txBody>
      </p:sp>
      <p:sp>
        <p:nvSpPr>
          <p:cNvPr id="6" name="Shape 3"/>
          <p:cNvSpPr/>
          <p:nvPr>
            <p:custDataLst>
              <p:tags r:id="rId1"/>
            </p:custDataLst>
          </p:nvPr>
        </p:nvSpPr>
        <p:spPr>
          <a:xfrm>
            <a:off x="2364740" y="2294890"/>
            <a:ext cx="7296150" cy="647700"/>
          </a:xfrm>
          <a:prstGeom prst="roundRect">
            <a:avLst>
              <a:gd name="adj" fmla="val 48008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>
            <p:custDataLst>
              <p:tags r:id="rId2"/>
            </p:custDataLst>
          </p:nvPr>
        </p:nvSpPr>
        <p:spPr>
          <a:xfrm>
            <a:off x="2832312" y="2504850"/>
            <a:ext cx="323850" cy="4049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b="1" dirty="0">
                <a:solidFill>
                  <a:srgbClr val="E2E6E9"/>
                </a:solidFill>
                <a:latin typeface="Arial Black" panose="020B0A04020102020204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1</a:t>
            </a:r>
          </a:p>
        </p:txBody>
      </p:sp>
      <p:sp>
        <p:nvSpPr>
          <p:cNvPr id="8" name="Text 5"/>
          <p:cNvSpPr/>
          <p:nvPr>
            <p:custDataLst>
              <p:tags r:id="rId3"/>
            </p:custDataLst>
          </p:nvPr>
        </p:nvSpPr>
        <p:spPr>
          <a:xfrm>
            <a:off x="3527979" y="2452581"/>
            <a:ext cx="5161280" cy="454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Benutzer suchen &amp; hinzuf</a:t>
            </a:r>
            <a:r>
              <a:rPr lang="en-US" altLang="en-US" sz="2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ü</a:t>
            </a:r>
            <a:r>
              <a:rPr lang="en-US" altLang="zh-CN" sz="2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gen</a:t>
            </a:r>
          </a:p>
        </p:txBody>
      </p:sp>
      <p:sp>
        <p:nvSpPr>
          <p:cNvPr id="9" name="Shape 6"/>
          <p:cNvSpPr/>
          <p:nvPr>
            <p:custDataLst>
              <p:tags r:id="rId4"/>
            </p:custDataLst>
          </p:nvPr>
        </p:nvSpPr>
        <p:spPr>
          <a:xfrm>
            <a:off x="5467985" y="4084320"/>
            <a:ext cx="6744335" cy="647700"/>
          </a:xfrm>
          <a:prstGeom prst="roundRect">
            <a:avLst>
              <a:gd name="adj" fmla="val 48008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0" name="Text 7"/>
          <p:cNvSpPr/>
          <p:nvPr>
            <p:custDataLst>
              <p:tags r:id="rId5"/>
            </p:custDataLst>
          </p:nvPr>
        </p:nvSpPr>
        <p:spPr>
          <a:xfrm>
            <a:off x="5992619" y="4284674"/>
            <a:ext cx="323850" cy="4049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b="1" dirty="0">
                <a:solidFill>
                  <a:srgbClr val="E2E6E9"/>
                </a:solidFill>
                <a:latin typeface="Arial Black" panose="020B0A04020102020204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2</a:t>
            </a:r>
          </a:p>
        </p:txBody>
      </p:sp>
      <p:sp>
        <p:nvSpPr>
          <p:cNvPr id="11" name="Text 8"/>
          <p:cNvSpPr/>
          <p:nvPr>
            <p:custDataLst>
              <p:tags r:id="rId6"/>
            </p:custDataLst>
          </p:nvPr>
        </p:nvSpPr>
        <p:spPr>
          <a:xfrm>
            <a:off x="6161534" y="4244618"/>
            <a:ext cx="6049010" cy="452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Arial Black" panose="020B0A04020102020204" pitchFamily="34" charset="0"/>
              </a:rPr>
              <a:t>Gruppen </a:t>
            </a:r>
            <a:r>
              <a:rPr lang="en-US" altLang="zh-CN" sz="2400" dirty="0" err="1">
                <a:solidFill>
                  <a:schemeClr val="bg1"/>
                </a:solidFill>
                <a:latin typeface="Arial Black" panose="020B0A04020102020204" pitchFamily="34" charset="0"/>
              </a:rPr>
              <a:t>erstellen</a:t>
            </a:r>
            <a:r>
              <a:rPr lang="en-US" altLang="zh-CN" sz="2400" dirty="0">
                <a:solidFill>
                  <a:schemeClr val="bg1"/>
                </a:solidFill>
                <a:latin typeface="Arial Black" panose="020B0A04020102020204" pitchFamily="34" charset="0"/>
              </a:rPr>
              <a:t> &amp; </a:t>
            </a:r>
            <a:r>
              <a:rPr lang="en-US" altLang="zh-CN" sz="2400" dirty="0" err="1">
                <a:solidFill>
                  <a:schemeClr val="bg1"/>
                </a:solidFill>
                <a:latin typeface="Arial Black" panose="020B0A04020102020204" pitchFamily="34" charset="0"/>
              </a:rPr>
              <a:t>beitreten</a:t>
            </a:r>
            <a:endParaRPr lang="en-US" sz="2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>
            <p:custDataLst>
              <p:tags r:id="rId7"/>
            </p:custDataLst>
          </p:nvPr>
        </p:nvSpPr>
        <p:spPr>
          <a:xfrm>
            <a:off x="2378075" y="5824855"/>
            <a:ext cx="7282815" cy="647700"/>
          </a:xfrm>
          <a:prstGeom prst="roundRect">
            <a:avLst>
              <a:gd name="adj" fmla="val 48008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0"/>
          <p:cNvSpPr/>
          <p:nvPr>
            <p:custDataLst>
              <p:tags r:id="rId8"/>
            </p:custDataLst>
          </p:nvPr>
        </p:nvSpPr>
        <p:spPr>
          <a:xfrm>
            <a:off x="2857711" y="6027858"/>
            <a:ext cx="323850" cy="4049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3200" b="1" dirty="0">
                <a:solidFill>
                  <a:srgbClr val="E2E6E9"/>
                </a:solidFill>
                <a:latin typeface="Arial Black" panose="020B0A04020102020204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3</a:t>
            </a:r>
          </a:p>
        </p:txBody>
      </p:sp>
      <p:sp>
        <p:nvSpPr>
          <p:cNvPr id="14" name="Text 11"/>
          <p:cNvSpPr/>
          <p:nvPr>
            <p:custDataLst>
              <p:tags r:id="rId9"/>
            </p:custDataLst>
          </p:nvPr>
        </p:nvSpPr>
        <p:spPr>
          <a:xfrm>
            <a:off x="3993646" y="5987025"/>
            <a:ext cx="4100195" cy="4203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Gruppenchat-Einladung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8322" y="591264"/>
            <a:ext cx="5096351" cy="6369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Arial Black" panose="020B0A04020102020204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Chat-Funktion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sp>
        <p:nvSpPr>
          <p:cNvPr id="4" name="Shape 1"/>
          <p:cNvSpPr/>
          <p:nvPr>
            <p:custDataLst>
              <p:tags r:id="rId1"/>
            </p:custDataLst>
          </p:nvPr>
        </p:nvSpPr>
        <p:spPr>
          <a:xfrm>
            <a:off x="1087636" y="2141636"/>
            <a:ext cx="22860" cy="4896683"/>
          </a:xfrm>
          <a:prstGeom prst="roundRect">
            <a:avLst>
              <a:gd name="adj" fmla="val 374542"/>
            </a:avLst>
          </a:prstGeom>
          <a:solidFill>
            <a:srgbClr val="194A99"/>
          </a:solidFill>
        </p:spPr>
        <p:txBody>
          <a:bodyPr/>
          <a:lstStyle/>
          <a:p>
            <a:endParaRPr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2"/>
          <p:cNvSpPr/>
          <p:nvPr>
            <p:custDataLst>
              <p:tags r:id="rId2"/>
            </p:custDataLst>
          </p:nvPr>
        </p:nvSpPr>
        <p:spPr>
          <a:xfrm>
            <a:off x="1294090" y="2359521"/>
            <a:ext cx="611505" cy="22860"/>
          </a:xfrm>
          <a:prstGeom prst="roundRect">
            <a:avLst>
              <a:gd name="adj" fmla="val 374542"/>
            </a:avLst>
          </a:prstGeom>
          <a:solidFill>
            <a:srgbClr val="194A99"/>
          </a:solidFill>
        </p:spPr>
        <p:txBody>
          <a:bodyPr/>
          <a:lstStyle/>
          <a:p>
            <a:endParaRPr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3"/>
          <p:cNvSpPr/>
          <p:nvPr>
            <p:custDataLst>
              <p:tags r:id="rId3"/>
            </p:custDataLst>
          </p:nvPr>
        </p:nvSpPr>
        <p:spPr>
          <a:xfrm>
            <a:off x="858322" y="2141636"/>
            <a:ext cx="458629" cy="458629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>
            <p:custDataLst>
              <p:tags r:id="rId4"/>
            </p:custDataLst>
          </p:nvPr>
        </p:nvSpPr>
        <p:spPr>
          <a:xfrm>
            <a:off x="934760" y="2274245"/>
            <a:ext cx="305753" cy="3821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>
            <p:custDataLst>
              <p:tags r:id="rId5"/>
            </p:custDataLst>
          </p:nvPr>
        </p:nvSpPr>
        <p:spPr>
          <a:xfrm>
            <a:off x="2106930" y="2211645"/>
            <a:ext cx="2735818" cy="318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Nachrichtenerstellung</a:t>
            </a: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>
            <p:custDataLst>
              <p:tags r:id="rId6"/>
            </p:custDataLst>
          </p:nvPr>
        </p:nvSpPr>
        <p:spPr>
          <a:xfrm>
            <a:off x="2106930" y="2652414"/>
            <a:ext cx="6178748" cy="3261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Benutzer erstellt Nachricht in der Client-Oberfläche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>
            <p:custDataLst>
              <p:tags r:id="rId7"/>
            </p:custDataLst>
          </p:nvPr>
        </p:nvSpPr>
        <p:spPr>
          <a:xfrm>
            <a:off x="1294090" y="3604081"/>
            <a:ext cx="611505" cy="22860"/>
          </a:xfrm>
          <a:prstGeom prst="roundRect">
            <a:avLst>
              <a:gd name="adj" fmla="val 374542"/>
            </a:avLst>
          </a:prstGeom>
          <a:solidFill>
            <a:srgbClr val="194A99"/>
          </a:solidFill>
        </p:spPr>
        <p:txBody>
          <a:bodyPr/>
          <a:lstStyle/>
          <a:p>
            <a:endParaRPr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8"/>
          <p:cNvSpPr/>
          <p:nvPr>
            <p:custDataLst>
              <p:tags r:id="rId8"/>
            </p:custDataLst>
          </p:nvPr>
        </p:nvSpPr>
        <p:spPr>
          <a:xfrm>
            <a:off x="858322" y="3386197"/>
            <a:ext cx="458629" cy="458629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>
            <p:custDataLst>
              <p:tags r:id="rId9"/>
            </p:custDataLst>
          </p:nvPr>
        </p:nvSpPr>
        <p:spPr>
          <a:xfrm>
            <a:off x="934760" y="3500854"/>
            <a:ext cx="305753" cy="3821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2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>
            <p:custDataLst>
              <p:tags r:id="rId10"/>
            </p:custDataLst>
          </p:nvPr>
        </p:nvSpPr>
        <p:spPr>
          <a:xfrm>
            <a:off x="2106930" y="3456205"/>
            <a:ext cx="2548176" cy="318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Übermittlung</a:t>
            </a: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>
            <p:custDataLst>
              <p:tags r:id="rId11"/>
            </p:custDataLst>
          </p:nvPr>
        </p:nvSpPr>
        <p:spPr>
          <a:xfrm>
            <a:off x="2106930" y="3896975"/>
            <a:ext cx="6178748" cy="3261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Nachricht </a:t>
            </a:r>
            <a:r>
              <a:rPr lang="en-US" altLang="zh-CN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Serialisierung und Kapselung,</a:t>
            </a:r>
            <a:r>
              <a:rPr lang="en-US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 über TCP verschickt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2"/>
          <p:cNvSpPr/>
          <p:nvPr>
            <p:custDataLst>
              <p:tags r:id="rId12"/>
            </p:custDataLst>
          </p:nvPr>
        </p:nvSpPr>
        <p:spPr>
          <a:xfrm>
            <a:off x="1294090" y="4848641"/>
            <a:ext cx="611505" cy="22860"/>
          </a:xfrm>
          <a:prstGeom prst="roundRect">
            <a:avLst>
              <a:gd name="adj" fmla="val 374542"/>
            </a:avLst>
          </a:prstGeom>
          <a:solidFill>
            <a:srgbClr val="194A99"/>
          </a:solidFill>
        </p:spPr>
        <p:txBody>
          <a:bodyPr/>
          <a:lstStyle/>
          <a:p>
            <a:endParaRPr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3"/>
          <p:cNvSpPr/>
          <p:nvPr>
            <p:custDataLst>
              <p:tags r:id="rId13"/>
            </p:custDataLst>
          </p:nvPr>
        </p:nvSpPr>
        <p:spPr>
          <a:xfrm>
            <a:off x="858322" y="4630757"/>
            <a:ext cx="458629" cy="458629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>
            <p:custDataLst>
              <p:tags r:id="rId14"/>
            </p:custDataLst>
          </p:nvPr>
        </p:nvSpPr>
        <p:spPr>
          <a:xfrm>
            <a:off x="946189" y="4761335"/>
            <a:ext cx="305753" cy="3821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3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5"/>
          <p:cNvSpPr/>
          <p:nvPr>
            <p:custDataLst>
              <p:tags r:id="rId15"/>
            </p:custDataLst>
          </p:nvPr>
        </p:nvSpPr>
        <p:spPr>
          <a:xfrm>
            <a:off x="2106930" y="4700766"/>
            <a:ext cx="2548176" cy="318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Empfang</a:t>
            </a: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>
            <p:custDataLst>
              <p:tags r:id="rId16"/>
            </p:custDataLst>
          </p:nvPr>
        </p:nvSpPr>
        <p:spPr>
          <a:xfrm>
            <a:off x="2106930" y="5111055"/>
            <a:ext cx="6178748" cy="3261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Empfänger erhält Nachricht, </a:t>
            </a:r>
            <a:r>
              <a:rPr lang="en-US" altLang="zh-CN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  <a:sym typeface="+mn-ea"/>
              </a:rPr>
              <a:t>demuxed </a:t>
            </a:r>
            <a:r>
              <a:rPr lang="en-US" altLang="zh-CN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und </a:t>
            </a:r>
            <a:r>
              <a:rPr lang="en-US" altLang="zh-CN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  <a:sym typeface="+mn-ea"/>
              </a:rPr>
              <a:t>Deserialisierung</a:t>
            </a:r>
            <a:r>
              <a:rPr lang="en-US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, </a:t>
            </a:r>
            <a:br>
              <a:rPr lang="en-US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</a:br>
            <a:r>
              <a:rPr lang="en-US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zeigt sie in der UI an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7"/>
          <p:cNvSpPr/>
          <p:nvPr>
            <p:custDataLst>
              <p:tags r:id="rId17"/>
            </p:custDataLst>
          </p:nvPr>
        </p:nvSpPr>
        <p:spPr>
          <a:xfrm>
            <a:off x="1294090" y="6093202"/>
            <a:ext cx="611505" cy="22860"/>
          </a:xfrm>
          <a:prstGeom prst="roundRect">
            <a:avLst>
              <a:gd name="adj" fmla="val 374542"/>
            </a:avLst>
          </a:prstGeom>
          <a:solidFill>
            <a:srgbClr val="194A99"/>
          </a:solidFill>
        </p:spPr>
        <p:txBody>
          <a:bodyPr/>
          <a:lstStyle/>
          <a:p>
            <a:endParaRPr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18"/>
          <p:cNvSpPr/>
          <p:nvPr>
            <p:custDataLst>
              <p:tags r:id="rId18"/>
            </p:custDataLst>
          </p:nvPr>
        </p:nvSpPr>
        <p:spPr>
          <a:xfrm>
            <a:off x="858322" y="5875317"/>
            <a:ext cx="458629" cy="458629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19"/>
          <p:cNvSpPr/>
          <p:nvPr>
            <p:custDataLst>
              <p:tags r:id="rId19"/>
            </p:custDataLst>
          </p:nvPr>
        </p:nvSpPr>
        <p:spPr>
          <a:xfrm>
            <a:off x="934759" y="5999805"/>
            <a:ext cx="305753" cy="3821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4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0"/>
          <p:cNvSpPr/>
          <p:nvPr>
            <p:custDataLst>
              <p:tags r:id="rId20"/>
            </p:custDataLst>
          </p:nvPr>
        </p:nvSpPr>
        <p:spPr>
          <a:xfrm>
            <a:off x="2106930" y="5945326"/>
            <a:ext cx="2548176" cy="318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Bestätigung</a:t>
            </a: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1"/>
          <p:cNvSpPr/>
          <p:nvPr>
            <p:custDataLst>
              <p:tags r:id="rId21"/>
            </p:custDataLst>
          </p:nvPr>
        </p:nvSpPr>
        <p:spPr>
          <a:xfrm>
            <a:off x="2106930" y="6386095"/>
            <a:ext cx="6178748" cy="6522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b="1" dirty="0">
                <a:solidFill>
                  <a:srgbClr val="E2E6E9"/>
                </a:solidFill>
                <a:latin typeface="Arial" panose="020B0604020202020204" pitchFamily="34" charset="0"/>
                <a:ea typeface="Merriweather" panose="00000500000000000000" pitchFamily="34" charset="-122"/>
                <a:cs typeface="Arial" panose="020B0604020202020204" pitchFamily="34" charset="0"/>
              </a:rPr>
              <a:t>Empfänger sendet MESSAGE_ACK zurück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486" y="782182"/>
            <a:ext cx="401705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200" dirty="0">
                <a:solidFill>
                  <a:srgbClr val="F5F0F0"/>
                </a:solidFill>
                <a:latin typeface="Arial Black" panose="020B0A04020102020204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Das</a:t>
            </a:r>
            <a:r>
              <a:rPr lang="en-US" sz="32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</a:t>
            </a:r>
            <a:r>
              <a:rPr lang="en-US" sz="3200" dirty="0">
                <a:solidFill>
                  <a:srgbClr val="F5F0F0"/>
                </a:solidFill>
                <a:latin typeface="Arial Black" panose="020B0A04020102020204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Übersetzungsmodul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5643265" y="5159446"/>
            <a:ext cx="3343870" cy="2551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5F0F0"/>
                </a:solidFill>
                <a:latin typeface="Arial Black" panose="020B0A04020102020204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Umfassende</a:t>
            </a:r>
            <a:r>
              <a:rPr lang="en-US" sz="16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</a:t>
            </a:r>
            <a:r>
              <a:rPr lang="en-US" sz="1600" dirty="0">
                <a:solidFill>
                  <a:srgbClr val="F5F0F0"/>
                </a:solidFill>
                <a:latin typeface="Arial Black" panose="020B0A04020102020204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Sprachunterstützung</a:t>
            </a:r>
            <a:endParaRPr lang="en-US" sz="1600" dirty="0">
              <a:latin typeface="Arial Black" panose="020B0A04020102020204" pitchFamily="34" charset="0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837486" y="5769689"/>
            <a:ext cx="6409611" cy="60960"/>
          </a:xfrm>
          <a:prstGeom prst="roundRect">
            <a:avLst>
              <a:gd name="adj" fmla="val 93770"/>
            </a:avLst>
          </a:prstGeom>
          <a:solidFill>
            <a:srgbClr val="609D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4"/>
          <p:cNvSpPr/>
          <p:nvPr/>
        </p:nvSpPr>
        <p:spPr>
          <a:xfrm>
            <a:off x="3838158" y="5580856"/>
            <a:ext cx="408265" cy="408265"/>
          </a:xfrm>
          <a:prstGeom prst="roundRect">
            <a:avLst>
              <a:gd name="adj" fmla="val 223972"/>
            </a:avLst>
          </a:prstGeom>
          <a:solidFill>
            <a:srgbClr val="609DFF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674" y="5682893"/>
            <a:ext cx="163235" cy="204073"/>
          </a:xfrm>
          <a:prstGeom prst="rect">
            <a:avLst/>
          </a:prstGeom>
        </p:spPr>
      </p:pic>
      <p:sp>
        <p:nvSpPr>
          <p:cNvPr id="30" name="Shape 22"/>
          <p:cNvSpPr/>
          <p:nvPr/>
        </p:nvSpPr>
        <p:spPr>
          <a:xfrm>
            <a:off x="7534513" y="5769689"/>
            <a:ext cx="6409730" cy="60960"/>
          </a:xfrm>
          <a:prstGeom prst="roundRect">
            <a:avLst>
              <a:gd name="adj" fmla="val 93770"/>
            </a:avLst>
          </a:prstGeom>
          <a:solidFill>
            <a:srgbClr val="609D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3"/>
          <p:cNvSpPr/>
          <p:nvPr/>
        </p:nvSpPr>
        <p:spPr>
          <a:xfrm>
            <a:off x="10535185" y="5580855"/>
            <a:ext cx="408265" cy="408265"/>
          </a:xfrm>
          <a:prstGeom prst="roundRect">
            <a:avLst>
              <a:gd name="adj" fmla="val 223972"/>
            </a:avLst>
          </a:prstGeom>
          <a:solidFill>
            <a:srgbClr val="609DFF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3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7701" y="5682892"/>
            <a:ext cx="163235" cy="204073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272106B-70E1-4E1A-0491-D57C6769B761}"/>
              </a:ext>
            </a:extLst>
          </p:cNvPr>
          <p:cNvGrpSpPr/>
          <p:nvPr/>
        </p:nvGrpSpPr>
        <p:grpSpPr>
          <a:xfrm>
            <a:off x="7685841" y="6323672"/>
            <a:ext cx="6107073" cy="709329"/>
            <a:chOff x="7685841" y="5947290"/>
            <a:chExt cx="6107073" cy="709329"/>
          </a:xfrm>
        </p:grpSpPr>
        <p:sp>
          <p:nvSpPr>
            <p:cNvPr id="33" name="Text 24"/>
            <p:cNvSpPr/>
            <p:nvPr/>
          </p:nvSpPr>
          <p:spPr>
            <a:xfrm>
              <a:off x="9683981" y="5947290"/>
              <a:ext cx="1844873" cy="21264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600" b="1" dirty="0">
                  <a:solidFill>
                    <a:srgbClr val="E2E6E9"/>
                  </a:solidFill>
                  <a:latin typeface="Arial" panose="020B0604020202020204" pitchFamily="34" charset="0"/>
                  <a:ea typeface="Merriweather" panose="00000500000000000000" pitchFamily="34" charset="-122"/>
                  <a:cs typeface="Arial" panose="020B0604020202020204" pitchFamily="34" charset="0"/>
                </a:rPr>
                <a:t>Globale Unterstützung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 25"/>
            <p:cNvSpPr/>
            <p:nvPr/>
          </p:nvSpPr>
          <p:spPr>
            <a:xfrm>
              <a:off x="7685841" y="6438973"/>
              <a:ext cx="6107073" cy="21764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00"/>
                </a:lnSpc>
                <a:buNone/>
              </a:pPr>
              <a:r>
                <a:rPr lang="en-US" sz="1200" b="1" dirty="0">
                  <a:solidFill>
                    <a:srgbClr val="E2E6E9"/>
                  </a:solidFill>
                  <a:latin typeface="Arial" panose="020B0604020202020204" pitchFamily="34" charset="0"/>
                  <a:ea typeface="Merriweather" panose="00000500000000000000" pitchFamily="34" charset="-122"/>
                  <a:cs typeface="Arial" panose="020B0604020202020204" pitchFamily="34" charset="0"/>
                </a:rPr>
                <a:t>Zugriff auf eine Vielzahl weiterer Sprachen durch die Google Translate API.</a:t>
              </a: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" name="矩形: 圆角 38"/>
          <p:cNvSpPr/>
          <p:nvPr/>
        </p:nvSpPr>
        <p:spPr>
          <a:xfrm>
            <a:off x="1242760" y="2330944"/>
            <a:ext cx="2924617" cy="148619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 Black" panose="020B0A04020102020204" pitchFamily="34" charset="0"/>
              </a:rPr>
              <a:t>Text </a:t>
            </a:r>
          </a:p>
          <a:p>
            <a:pPr algn="ctr"/>
            <a:r>
              <a:rPr lang="en-US" altLang="zh-CN" sz="2000" dirty="0">
                <a:latin typeface="Arial Black" panose="020B0A04020102020204" pitchFamily="34" charset="0"/>
              </a:rPr>
              <a:t>&amp; </a:t>
            </a:r>
            <a:br>
              <a:rPr lang="en-US" altLang="zh-CN" sz="2000" dirty="0">
                <a:latin typeface="Arial Black" panose="020B0A04020102020204" pitchFamily="34" charset="0"/>
              </a:rPr>
            </a:br>
            <a:r>
              <a:rPr lang="en-US" altLang="zh-CN" sz="2000" dirty="0">
                <a:latin typeface="Arial Black" panose="020B0A04020102020204" pitchFamily="34" charset="0"/>
              </a:rPr>
              <a:t>Target language</a:t>
            </a:r>
          </a:p>
        </p:txBody>
      </p:sp>
      <p:sp>
        <p:nvSpPr>
          <p:cNvPr id="40" name="矩形: 圆角 39"/>
          <p:cNvSpPr/>
          <p:nvPr/>
        </p:nvSpPr>
        <p:spPr>
          <a:xfrm>
            <a:off x="10739317" y="2629577"/>
            <a:ext cx="2924617" cy="88892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 Black" panose="020B0A04020102020204" pitchFamily="34" charset="0"/>
              </a:rPr>
              <a:t>Übersetzte Text</a:t>
            </a:r>
          </a:p>
        </p:txBody>
      </p:sp>
      <p:sp>
        <p:nvSpPr>
          <p:cNvPr id="41" name="菱形 40"/>
          <p:cNvSpPr/>
          <p:nvPr/>
        </p:nvSpPr>
        <p:spPr>
          <a:xfrm>
            <a:off x="5846615" y="1621937"/>
            <a:ext cx="3213464" cy="2904836"/>
          </a:xfrm>
          <a:prstGeom prst="diamond">
            <a:avLst/>
          </a:prstGeom>
          <a:solidFill>
            <a:srgbClr val="F8CBAD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43" name="文本框 42"/>
          <p:cNvSpPr txBox="1"/>
          <p:nvPr/>
        </p:nvSpPr>
        <p:spPr>
          <a:xfrm>
            <a:off x="6239408" y="2503835"/>
            <a:ext cx="2455817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Server</a:t>
            </a:r>
            <a:b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</a:b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Automatische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Übersetzungung</a:t>
            </a:r>
          </a:p>
        </p:txBody>
      </p:sp>
      <p:sp>
        <p:nvSpPr>
          <p:cNvPr id="48" name="箭头: 右 47"/>
          <p:cNvSpPr/>
          <p:nvPr/>
        </p:nvSpPr>
        <p:spPr>
          <a:xfrm>
            <a:off x="4272495" y="2996708"/>
            <a:ext cx="1496520" cy="15466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箭头: 右 48"/>
          <p:cNvSpPr/>
          <p:nvPr/>
        </p:nvSpPr>
        <p:spPr>
          <a:xfrm>
            <a:off x="9114177" y="3002945"/>
            <a:ext cx="1597622" cy="15466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3AEE2A6-2402-FD82-15EA-F4E9D3C20AAA}"/>
              </a:ext>
            </a:extLst>
          </p:cNvPr>
          <p:cNvGrpSpPr/>
          <p:nvPr/>
        </p:nvGrpSpPr>
        <p:grpSpPr>
          <a:xfrm>
            <a:off x="2532761" y="6284980"/>
            <a:ext cx="3019057" cy="818708"/>
            <a:chOff x="1835479" y="6459140"/>
            <a:chExt cx="3019057" cy="818708"/>
          </a:xfrm>
        </p:grpSpPr>
        <p:sp>
          <p:nvSpPr>
            <p:cNvPr id="21" name="Text 15"/>
            <p:cNvSpPr/>
            <p:nvPr/>
          </p:nvSpPr>
          <p:spPr>
            <a:xfrm>
              <a:off x="1835479" y="6459140"/>
              <a:ext cx="1701165" cy="21264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600" b="1" dirty="0">
                  <a:solidFill>
                    <a:srgbClr val="E2E6E9"/>
                  </a:solidFill>
                  <a:latin typeface="Arial" panose="020B0604020202020204" pitchFamily="34" charset="0"/>
                  <a:ea typeface="Merriweather" panose="00000500000000000000" pitchFamily="34" charset="-122"/>
                  <a:cs typeface="Arial" panose="020B0604020202020204" pitchFamily="34" charset="0"/>
                </a:rPr>
                <a:t>Deutsch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 18"/>
            <p:cNvSpPr/>
            <p:nvPr/>
          </p:nvSpPr>
          <p:spPr>
            <a:xfrm>
              <a:off x="1835480" y="7065202"/>
              <a:ext cx="1701165" cy="21264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600" b="1" dirty="0">
                  <a:solidFill>
                    <a:srgbClr val="E2E6E9"/>
                  </a:solidFill>
                  <a:latin typeface="Arial" panose="020B0604020202020204" pitchFamily="34" charset="0"/>
                  <a:ea typeface="Merriweather" panose="00000500000000000000" pitchFamily="34" charset="-122"/>
                  <a:cs typeface="Arial" panose="020B0604020202020204" pitchFamily="34" charset="0"/>
                </a:rPr>
                <a:t>Englisch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xt 21"/>
            <p:cNvSpPr/>
            <p:nvPr/>
          </p:nvSpPr>
          <p:spPr>
            <a:xfrm>
              <a:off x="3153370" y="6476557"/>
              <a:ext cx="1701165" cy="21264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600" b="1" dirty="0">
                  <a:solidFill>
                    <a:srgbClr val="E2E6E9"/>
                  </a:solidFill>
                  <a:latin typeface="Arial" panose="020B0604020202020204" pitchFamily="34" charset="0"/>
                  <a:ea typeface="Merriweather" panose="00000500000000000000" pitchFamily="34" charset="-122"/>
                  <a:cs typeface="Arial" panose="020B0604020202020204" pitchFamily="34" charset="0"/>
                </a:rPr>
                <a:t>Chinesisch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 18"/>
            <p:cNvSpPr/>
            <p:nvPr/>
          </p:nvSpPr>
          <p:spPr>
            <a:xfrm>
              <a:off x="3153371" y="7065202"/>
              <a:ext cx="1701165" cy="21264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ü</a:t>
              </a: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rkisch</a:t>
              </a:r>
            </a:p>
          </p:txBody>
        </p:sp>
      </p:grpSp>
      <p:sp>
        <p:nvSpPr>
          <p:cNvPr id="6" name="Text 18">
            <a:extLst>
              <a:ext uri="{FF2B5EF4-FFF2-40B4-BE49-F238E27FC236}">
                <a16:creationId xmlns:a16="http://schemas.microsoft.com/office/drawing/2014/main" id="{B7B4A403-1106-5422-820B-AF6CF59EDA01}"/>
              </a:ext>
            </a:extLst>
          </p:cNvPr>
          <p:cNvSpPr/>
          <p:nvPr/>
        </p:nvSpPr>
        <p:spPr>
          <a:xfrm>
            <a:off x="3191707" y="7418430"/>
            <a:ext cx="1701165" cy="2126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3977B-56C0-9D51-198E-178AB3392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EE3337A-E701-A1AF-4850-F231F3468339}"/>
              </a:ext>
            </a:extLst>
          </p:cNvPr>
          <p:cNvSpPr/>
          <p:nvPr/>
        </p:nvSpPr>
        <p:spPr>
          <a:xfrm>
            <a:off x="4545985" y="370061"/>
            <a:ext cx="5538430" cy="6748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Arial Black" panose="020B0A04020102020204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Nachrichtenprotokoll</a:t>
            </a:r>
            <a:endParaRPr lang="en-US" sz="4250" dirty="0">
              <a:latin typeface="Arial Black" panose="020B0A040201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6781B9C-865C-A259-F6E8-2E7FC897C0CD}"/>
              </a:ext>
            </a:extLst>
          </p:cNvPr>
          <p:cNvSpPr txBox="1"/>
          <p:nvPr/>
        </p:nvSpPr>
        <p:spPr>
          <a:xfrm>
            <a:off x="6111730" y="1341896"/>
            <a:ext cx="2406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C-S-C</a:t>
            </a:r>
            <a:endParaRPr lang="zh-CN" altLang="en-US" sz="4000" b="1" dirty="0">
              <a:solidFill>
                <a:schemeClr val="bg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FE20816D-84D6-B55D-16CC-EFFAE13DD0E0}"/>
              </a:ext>
            </a:extLst>
          </p:cNvPr>
          <p:cNvSpPr/>
          <p:nvPr/>
        </p:nvSpPr>
        <p:spPr>
          <a:xfrm>
            <a:off x="3909337" y="2677701"/>
            <a:ext cx="2013261" cy="17104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EC535CCF-8F57-E0A8-A050-81C9062EC9AC}"/>
              </a:ext>
            </a:extLst>
          </p:cNvPr>
          <p:cNvSpPr/>
          <p:nvPr/>
        </p:nvSpPr>
        <p:spPr>
          <a:xfrm rot="10800000">
            <a:off x="4520626" y="3554887"/>
            <a:ext cx="2041675" cy="17104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B404959F-4034-2DB5-897A-DFCA239C23FD}"/>
              </a:ext>
            </a:extLst>
          </p:cNvPr>
          <p:cNvSpPr/>
          <p:nvPr/>
        </p:nvSpPr>
        <p:spPr>
          <a:xfrm>
            <a:off x="3908948" y="4514024"/>
            <a:ext cx="2013262" cy="17104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41336FA-650A-2384-BAD0-2BAF19AC97F4}"/>
              </a:ext>
            </a:extLst>
          </p:cNvPr>
          <p:cNvSpPr txBox="1"/>
          <p:nvPr/>
        </p:nvSpPr>
        <p:spPr>
          <a:xfrm>
            <a:off x="7078154" y="4732149"/>
            <a:ext cx="474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</a:t>
            </a:r>
            <a:endParaRPr lang="zh-CN" altLang="en-US" sz="3600" b="1" dirty="0">
              <a:solidFill>
                <a:schemeClr val="bg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25" name="流程图: 决策 24">
            <a:extLst>
              <a:ext uri="{FF2B5EF4-FFF2-40B4-BE49-F238E27FC236}">
                <a16:creationId xmlns:a16="http://schemas.microsoft.com/office/drawing/2014/main" id="{C80E6A2E-8D28-202B-6C8B-4E28755D8920}"/>
              </a:ext>
            </a:extLst>
          </p:cNvPr>
          <p:cNvSpPr/>
          <p:nvPr/>
        </p:nvSpPr>
        <p:spPr>
          <a:xfrm>
            <a:off x="6668538" y="2432295"/>
            <a:ext cx="1267967" cy="5306777"/>
          </a:xfrm>
          <a:prstGeom prst="flowChartDecision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16751D4-8D7B-5904-3CC1-D919D6A6AF6F}"/>
              </a:ext>
            </a:extLst>
          </p:cNvPr>
          <p:cNvSpPr txBox="1">
            <a:spLocks/>
          </p:cNvSpPr>
          <p:nvPr/>
        </p:nvSpPr>
        <p:spPr>
          <a:xfrm>
            <a:off x="2671289" y="4793705"/>
            <a:ext cx="686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C1</a:t>
            </a:r>
            <a:endParaRPr lang="zh-CN" altLang="en-US" sz="2800" b="1" dirty="0">
              <a:solidFill>
                <a:schemeClr val="bg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895830E-44D6-26CE-C5FB-45826D4711E0}"/>
              </a:ext>
            </a:extLst>
          </p:cNvPr>
          <p:cNvSpPr>
            <a:spLocks/>
          </p:cNvSpPr>
          <p:nvPr/>
        </p:nvSpPr>
        <p:spPr>
          <a:xfrm>
            <a:off x="2473233" y="2478817"/>
            <a:ext cx="1083061" cy="52602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7B5B2C38-0899-C29F-E20E-7DE23D487796}"/>
              </a:ext>
            </a:extLst>
          </p:cNvPr>
          <p:cNvSpPr/>
          <p:nvPr/>
        </p:nvSpPr>
        <p:spPr>
          <a:xfrm>
            <a:off x="8163086" y="5633207"/>
            <a:ext cx="1921330" cy="17104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32F1348-3B85-CC17-5C72-E8AF19657C04}"/>
              </a:ext>
            </a:extLst>
          </p:cNvPr>
          <p:cNvSpPr txBox="1"/>
          <p:nvPr/>
        </p:nvSpPr>
        <p:spPr>
          <a:xfrm>
            <a:off x="11197693" y="4708180"/>
            <a:ext cx="785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C2</a:t>
            </a:r>
            <a:endParaRPr lang="zh-CN" altLang="en-US" sz="2800" b="1" dirty="0">
              <a:solidFill>
                <a:schemeClr val="bg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FBE5513-3FA6-BECE-4E0A-6CE13CCD4103}"/>
              </a:ext>
            </a:extLst>
          </p:cNvPr>
          <p:cNvSpPr/>
          <p:nvPr/>
        </p:nvSpPr>
        <p:spPr>
          <a:xfrm>
            <a:off x="11048749" y="2432294"/>
            <a:ext cx="1083061" cy="53067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94720CE9-523C-E4FC-70FE-46B6CD6F53BF}"/>
              </a:ext>
            </a:extLst>
          </p:cNvPr>
          <p:cNvSpPr/>
          <p:nvPr/>
        </p:nvSpPr>
        <p:spPr>
          <a:xfrm rot="10800000">
            <a:off x="8682445" y="6575496"/>
            <a:ext cx="1985555" cy="171049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10C6712D-9013-D4EC-0656-CDFC86500FB5}"/>
              </a:ext>
            </a:extLst>
          </p:cNvPr>
          <p:cNvSpPr/>
          <p:nvPr/>
        </p:nvSpPr>
        <p:spPr>
          <a:xfrm rot="10800000">
            <a:off x="4545985" y="7340080"/>
            <a:ext cx="2041675" cy="17104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76E2CC9-1B03-D6C9-7E56-F25CCA397EF4}"/>
              </a:ext>
            </a:extLst>
          </p:cNvPr>
          <p:cNvGrpSpPr/>
          <p:nvPr/>
        </p:nvGrpSpPr>
        <p:grpSpPr>
          <a:xfrm>
            <a:off x="247382" y="490528"/>
            <a:ext cx="2767381" cy="400110"/>
            <a:chOff x="247382" y="490528"/>
            <a:chExt cx="2767381" cy="400110"/>
          </a:xfrm>
        </p:grpSpPr>
        <p:sp>
          <p:nvSpPr>
            <p:cNvPr id="37" name="箭头: 右 36">
              <a:extLst>
                <a:ext uri="{FF2B5EF4-FFF2-40B4-BE49-F238E27FC236}">
                  <a16:creationId xmlns:a16="http://schemas.microsoft.com/office/drawing/2014/main" id="{8C6C88F4-4F2E-A2A4-2A3C-DE271E8A6C27}"/>
                </a:ext>
              </a:extLst>
            </p:cNvPr>
            <p:cNvSpPr/>
            <p:nvPr/>
          </p:nvSpPr>
          <p:spPr>
            <a:xfrm>
              <a:off x="247382" y="536435"/>
              <a:ext cx="841189" cy="308296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C1B0B539-FA22-D4AD-12E0-568D9EA3032E}"/>
                </a:ext>
              </a:extLst>
            </p:cNvPr>
            <p:cNvSpPr txBox="1"/>
            <p:nvPr/>
          </p:nvSpPr>
          <p:spPr>
            <a:xfrm>
              <a:off x="1139355" y="490528"/>
              <a:ext cx="18754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ED7D3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Translation</a:t>
              </a:r>
              <a:endParaRPr lang="zh-CN" altLang="en-US" sz="2000" dirty="0">
                <a:solidFill>
                  <a:srgbClr val="ED7D31"/>
                </a:solidFill>
                <a:latin typeface="DejaVu Sans Mono" panose="020B0609030804020204" pitchFamily="49" charset="0"/>
                <a:cs typeface="DejaVu Sans Mono" panose="020B0609030804020204" pitchFamily="49" charset="0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BA94106-E5C1-8B00-EC31-CD73EDF13E93}"/>
              </a:ext>
            </a:extLst>
          </p:cNvPr>
          <p:cNvGrpSpPr/>
          <p:nvPr/>
        </p:nvGrpSpPr>
        <p:grpSpPr>
          <a:xfrm>
            <a:off x="247382" y="1013114"/>
            <a:ext cx="2767381" cy="400110"/>
            <a:chOff x="247382" y="490528"/>
            <a:chExt cx="2767381" cy="400110"/>
          </a:xfrm>
        </p:grpSpPr>
        <p:sp>
          <p:nvSpPr>
            <p:cNvPr id="42" name="箭头: 右 41">
              <a:extLst>
                <a:ext uri="{FF2B5EF4-FFF2-40B4-BE49-F238E27FC236}">
                  <a16:creationId xmlns:a16="http://schemas.microsoft.com/office/drawing/2014/main" id="{865B0E0F-08AF-DC27-3C03-F133687F3576}"/>
                </a:ext>
              </a:extLst>
            </p:cNvPr>
            <p:cNvSpPr/>
            <p:nvPr/>
          </p:nvSpPr>
          <p:spPr>
            <a:xfrm>
              <a:off x="247382" y="536435"/>
              <a:ext cx="841189" cy="308296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95DAB2E3-5161-D673-1F94-86B7E108AE82}"/>
                </a:ext>
              </a:extLst>
            </p:cNvPr>
            <p:cNvSpPr txBox="1"/>
            <p:nvPr/>
          </p:nvSpPr>
          <p:spPr>
            <a:xfrm>
              <a:off x="1139355" y="490528"/>
              <a:ext cx="18754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6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Message</a:t>
              </a:r>
              <a:endParaRPr lang="zh-CN" altLang="en-US" sz="2000" dirty="0">
                <a:solidFill>
                  <a:schemeClr val="accent6"/>
                </a:solidFill>
                <a:latin typeface="DejaVu Sans Mono" panose="020B0609030804020204" pitchFamily="49" charset="0"/>
                <a:cs typeface="DejaVu Sans Mono" panose="020B0609030804020204" pitchFamily="49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3BBBE03-BB8E-5EF7-EF2E-7AD879CC1FA1}"/>
              </a:ext>
            </a:extLst>
          </p:cNvPr>
          <p:cNvGrpSpPr/>
          <p:nvPr/>
        </p:nvGrpSpPr>
        <p:grpSpPr>
          <a:xfrm>
            <a:off x="247382" y="1581607"/>
            <a:ext cx="2716597" cy="400110"/>
            <a:chOff x="247382" y="490528"/>
            <a:chExt cx="2716597" cy="400110"/>
          </a:xfrm>
        </p:grpSpPr>
        <p:sp>
          <p:nvSpPr>
            <p:cNvPr id="45" name="箭头: 右 44">
              <a:extLst>
                <a:ext uri="{FF2B5EF4-FFF2-40B4-BE49-F238E27FC236}">
                  <a16:creationId xmlns:a16="http://schemas.microsoft.com/office/drawing/2014/main" id="{4F7ED553-5010-06F1-BEFE-1939E9D9D9AB}"/>
                </a:ext>
              </a:extLst>
            </p:cNvPr>
            <p:cNvSpPr/>
            <p:nvPr/>
          </p:nvSpPr>
          <p:spPr>
            <a:xfrm>
              <a:off x="247382" y="536435"/>
              <a:ext cx="841189" cy="308296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BB825324-C95E-9B2A-238E-4B1F52A722F7}"/>
                </a:ext>
              </a:extLst>
            </p:cNvPr>
            <p:cNvSpPr txBox="1"/>
            <p:nvPr/>
          </p:nvSpPr>
          <p:spPr>
            <a:xfrm>
              <a:off x="1088571" y="490528"/>
              <a:ext cx="18754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4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ACK</a:t>
              </a:r>
              <a:endParaRPr lang="zh-CN" altLang="en-US" sz="2000" dirty="0">
                <a:solidFill>
                  <a:schemeClr val="accent4"/>
                </a:solidFill>
                <a:latin typeface="DejaVu Sans Mono" panose="020B0609030804020204" pitchFamily="49" charset="0"/>
                <a:cs typeface="DejaVu Sans Mono" panose="020B06090308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356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9" grpId="0" animBg="1"/>
      <p:bldP spid="35" grpId="0" animBg="1"/>
      <p:bldP spid="3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6.85377952755897,&quot;left&quot;:186.2,&quot;top&quot;:180.7,&quot;width&quot;:861.55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56559055118106,&quot;left&quot;:67.58440944881889,&quot;top&quot;:168.63275590551183,&quot;width&quot;:584.8311811023623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56559055118106,&quot;left&quot;:67.58440944881889,&quot;top&quot;:168.63275590551183,&quot;width&quot;:584.8311811023623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56559055118106,&quot;left&quot;:67.58440944881889,&quot;top&quot;:168.63275590551183,&quot;width&quot;:584.8311811023623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56559055118106,&quot;left&quot;:67.58440944881889,&quot;top&quot;:168.63275590551183,&quot;width&quot;:584.8311811023623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56559055118106,&quot;left&quot;:67.58440944881889,&quot;top&quot;:168.63275590551183,&quot;width&quot;:584.8311811023623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56559055118106,&quot;left&quot;:67.58440944881889,&quot;top&quot;:168.63275590551183,&quot;width&quot;:584.8311811023623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56559055118106,&quot;left&quot;:67.58440944881889,&quot;top&quot;:168.63275590551183,&quot;width&quot;:584.8311811023623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56559055118106,&quot;left&quot;:67.58440944881889,&quot;top&quot;:168.63275590551183,&quot;width&quot;:584.8311811023623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56559055118106,&quot;left&quot;:67.58440944881889,&quot;top&quot;:168.63275590551183,&quot;width&quot;:584.8311811023623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56559055118106,&quot;left&quot;:67.58440944881889,&quot;top&quot;:168.63275590551183,&quot;width&quot;:584.8311811023623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6.85377952755897,&quot;left&quot;:186.2,&quot;top&quot;:180.7,&quot;width&quot;:861.55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56559055118106,&quot;left&quot;:67.58440944881889,&quot;top&quot;:168.63275590551183,&quot;width&quot;:584.8311811023623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56559055118106,&quot;left&quot;:67.58440944881889,&quot;top&quot;:168.63275590551183,&quot;width&quot;:584.8311811023623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56559055118106,&quot;left&quot;:67.58440944881889,&quot;top&quot;:168.63275590551183,&quot;width&quot;:584.8311811023623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56559055118106,&quot;left&quot;:67.58440944881889,&quot;top&quot;:168.63275590551183,&quot;width&quot;:584.8311811023623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56559055118106,&quot;left&quot;:67.58440944881889,&quot;top&quot;:168.63275590551183,&quot;width&quot;:584.8311811023623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56559055118106,&quot;left&quot;:67.58440944881889,&quot;top&quot;:168.63275590551183,&quot;width&quot;:584.8311811023623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56559055118106,&quot;left&quot;:67.58440944881889,&quot;top&quot;:168.63275590551183,&quot;width&quot;:584.8311811023623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56559055118106,&quot;left&quot;:67.58440944881889,&quot;top&quot;:168.63275590551183,&quot;width&quot;:584.8311811023623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56559055118106,&quot;left&quot;:67.58440944881889,&quot;top&quot;:168.63275590551183,&quot;width&quot;:584.8311811023623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56559055118106,&quot;left&quot;:67.58440944881889,&quot;top&quot;:168.63275590551183,&quot;width&quot;:584.8311811023623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6.85377952755897,&quot;left&quot;:186.2,&quot;top&quot;:180.7,&quot;width&quot;:861.55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56559055118106,&quot;left&quot;:67.58440944881889,&quot;top&quot;:168.63275590551183,&quot;width&quot;:584.8311811023623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6.85377952755897,&quot;left&quot;:186.2,&quot;top&quot;:180.7,&quot;width&quot;:861.5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6.85377952755897,&quot;left&quot;:186.2,&quot;top&quot;:180.7,&quot;width&quot;:861.5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6.85377952755897,&quot;left&quot;:186.2,&quot;top&quot;:180.7,&quot;width&quot;:861.5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6.85377952755897,&quot;left&quot;:186.2,&quot;top&quot;:180.7,&quot;width&quot;:861.5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6.85377952755897,&quot;left&quot;:186.2,&quot;top&quot;:180.7,&quot;width&quot;:861.5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6.85377952755897,&quot;left&quot;:186.2,&quot;top&quot;:180.7,&quot;width&quot;:861.5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355</Words>
  <Application>Microsoft Office PowerPoint</Application>
  <PresentationFormat>自定义</PresentationFormat>
  <Paragraphs>159</Paragraphs>
  <Slides>16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Arial Black</vt:lpstr>
      <vt:lpstr>Wingdings</vt:lpstr>
      <vt:lpstr>DejaVu Sans Mono</vt:lpstr>
      <vt:lpstr>Arial</vt:lpstr>
      <vt:lpstr>Merriweather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Yanan Wang</cp:lastModifiedBy>
  <cp:revision>37</cp:revision>
  <dcterms:created xsi:type="dcterms:W3CDTF">2025-07-16T13:12:00Z</dcterms:created>
  <dcterms:modified xsi:type="dcterms:W3CDTF">2025-07-22T12:52:55Z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9F7A1578A8654A02819A583A71BF032C_12</vt:lpwstr>
  </property>
  <property fmtid="{D5CDD505-2E9C-101B-9397-08002B2CF9AE}" pid="3" name="KSOProductBuildVer">
    <vt:lpwstr>2052-12.1.0.21915</vt:lpwstr>
  </property>
</Properties>
</file>